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7"/>
  </p:notesMasterIdLst>
  <p:sldIdLst>
    <p:sldId id="257" r:id="rId2"/>
    <p:sldId id="258" r:id="rId3"/>
    <p:sldId id="256" r:id="rId4"/>
    <p:sldId id="295" r:id="rId5"/>
    <p:sldId id="259" r:id="rId6"/>
    <p:sldId id="302" r:id="rId7"/>
    <p:sldId id="296" r:id="rId8"/>
    <p:sldId id="303" r:id="rId9"/>
    <p:sldId id="304" r:id="rId10"/>
    <p:sldId id="297" r:id="rId11"/>
    <p:sldId id="305" r:id="rId12"/>
    <p:sldId id="306" r:id="rId13"/>
    <p:sldId id="308" r:id="rId14"/>
    <p:sldId id="307" r:id="rId15"/>
    <p:sldId id="309" r:id="rId16"/>
    <p:sldId id="310" r:id="rId17"/>
    <p:sldId id="328" r:id="rId18"/>
    <p:sldId id="316" r:id="rId19"/>
    <p:sldId id="298" r:id="rId20"/>
    <p:sldId id="329" r:id="rId21"/>
    <p:sldId id="330" r:id="rId22"/>
    <p:sldId id="331" r:id="rId23"/>
    <p:sldId id="332" r:id="rId24"/>
    <p:sldId id="333" r:id="rId25"/>
    <p:sldId id="336" r:id="rId26"/>
    <p:sldId id="335" r:id="rId27"/>
    <p:sldId id="346" r:id="rId28"/>
    <p:sldId id="299" r:id="rId29"/>
    <p:sldId id="312" r:id="rId30"/>
    <p:sldId id="313" r:id="rId31"/>
    <p:sldId id="314" r:id="rId32"/>
    <p:sldId id="347" r:id="rId33"/>
    <p:sldId id="348" r:id="rId34"/>
    <p:sldId id="301" r:id="rId35"/>
    <p:sldId id="343" r:id="rId36"/>
    <p:sldId id="321" r:id="rId37"/>
    <p:sldId id="320" r:id="rId38"/>
    <p:sldId id="337" r:id="rId39"/>
    <p:sldId id="338" r:id="rId40"/>
    <p:sldId id="322" r:id="rId41"/>
    <p:sldId id="319" r:id="rId42"/>
    <p:sldId id="339" r:id="rId43"/>
    <p:sldId id="318" r:id="rId44"/>
    <p:sldId id="323" r:id="rId45"/>
    <p:sldId id="340" r:id="rId46"/>
    <p:sldId id="341" r:id="rId47"/>
    <p:sldId id="324" r:id="rId48"/>
    <p:sldId id="342" r:id="rId49"/>
    <p:sldId id="345" r:id="rId50"/>
    <p:sldId id="300" r:id="rId51"/>
    <p:sldId id="261" r:id="rId52"/>
    <p:sldId id="325" r:id="rId53"/>
    <p:sldId id="326" r:id="rId54"/>
    <p:sldId id="327" r:id="rId55"/>
    <p:sldId id="278" r:id="rId56"/>
  </p:sldIdLst>
  <p:sldSz cx="9144000" cy="5143500" type="screen16x9"/>
  <p:notesSz cx="6858000" cy="9144000"/>
  <p:embeddedFontLst>
    <p:embeddedFont>
      <p:font typeface="Montserrat" panose="020B0604020202020204" charset="0"/>
      <p:regular r:id="rId58"/>
      <p:bold r:id="rId59"/>
      <p:italic r:id="rId60"/>
      <p:boldItalic r:id="rId61"/>
    </p:embeddedFont>
    <p:embeddedFont>
      <p:font typeface="Montserrat Light" panose="020B0604020202020204" charset="0"/>
      <p:regular r:id="rId62"/>
      <p:bold r:id="rId63"/>
      <p:italic r:id="rId64"/>
      <p:boldItalic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8617F7-BD45-45D3-9494-08AB8ACE10ED}">
  <a:tblStyle styleId="{668617F7-BD45-45D3-9494-08AB8ACE10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9E5840-C12E-4C8B-9978-033B50F8BF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7865" autoAdjust="0"/>
  </p:normalViewPr>
  <p:slideViewPr>
    <p:cSldViewPr>
      <p:cViewPr varScale="1">
        <p:scale>
          <a:sx n="86" d="100"/>
          <a:sy n="86" d="100"/>
        </p:scale>
        <p:origin x="74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C9B46D-B7DF-4A45-A225-9594D6DBEBB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DE98D2-2345-4353-BC42-8A64020510A1}">
      <dgm:prSet phldrT="[Text]"/>
      <dgm:spPr/>
      <dgm:t>
        <a:bodyPr/>
        <a:lstStyle/>
        <a:p>
          <a:r>
            <a:rPr lang="en-US" dirty="0" smtClean="0"/>
            <a:t>Rescaling</a:t>
          </a:r>
          <a:endParaRPr lang="en-US" dirty="0"/>
        </a:p>
      </dgm:t>
    </dgm:pt>
    <dgm:pt modelId="{FC4C61EC-FC5F-4BE8-A251-72A417126400}" type="parTrans" cxnId="{F6B6200C-BCBD-4E4C-9011-73B432BCA1E7}">
      <dgm:prSet/>
      <dgm:spPr/>
      <dgm:t>
        <a:bodyPr/>
        <a:lstStyle/>
        <a:p>
          <a:endParaRPr lang="en-US"/>
        </a:p>
      </dgm:t>
    </dgm:pt>
    <dgm:pt modelId="{F68714B5-3B78-438A-8498-69F5D2EC2208}" type="sibTrans" cxnId="{F6B6200C-BCBD-4E4C-9011-73B432BCA1E7}">
      <dgm:prSet/>
      <dgm:spPr/>
      <dgm:t>
        <a:bodyPr/>
        <a:lstStyle/>
        <a:p>
          <a:endParaRPr lang="en-US"/>
        </a:p>
      </dgm:t>
    </dgm:pt>
    <dgm:pt modelId="{D449EA69-B76C-46C4-BD7B-D0E8947DAF5F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latin typeface="Montserrat" panose="020B0604020202020204" charset="0"/>
              <a:cs typeface="Times New Roman" pitchFamily="18" charset="0"/>
            </a:rPr>
            <a:t>Convert a RGB image to a gray-scale image.</a:t>
          </a:r>
          <a:endParaRPr lang="en-US" dirty="0"/>
        </a:p>
      </dgm:t>
    </dgm:pt>
    <dgm:pt modelId="{CEE22647-ED95-4BE8-8800-A5E69DDAEC4E}" type="parTrans" cxnId="{B16F362A-C5BE-4F25-9E79-4D74867B835A}">
      <dgm:prSet/>
      <dgm:spPr/>
      <dgm:t>
        <a:bodyPr/>
        <a:lstStyle/>
        <a:p>
          <a:endParaRPr lang="en-US"/>
        </a:p>
      </dgm:t>
    </dgm:pt>
    <dgm:pt modelId="{61E04264-AF1E-4179-91FC-6C36F29FD3A1}" type="sibTrans" cxnId="{B16F362A-C5BE-4F25-9E79-4D74867B835A}">
      <dgm:prSet/>
      <dgm:spPr/>
      <dgm:t>
        <a:bodyPr/>
        <a:lstStyle/>
        <a:p>
          <a:endParaRPr lang="en-US"/>
        </a:p>
      </dgm:t>
    </dgm:pt>
    <dgm:pt modelId="{2041CCAC-716A-4CF5-AB40-C688095C86AF}">
      <dgm:prSet phldrT="[Text]"/>
      <dgm:spPr/>
      <dgm:t>
        <a:bodyPr/>
        <a:lstStyle/>
        <a:p>
          <a:r>
            <a:rPr lang="en-US" dirty="0" smtClean="0"/>
            <a:t>Binarization</a:t>
          </a:r>
          <a:endParaRPr lang="en-US" dirty="0"/>
        </a:p>
      </dgm:t>
    </dgm:pt>
    <dgm:pt modelId="{B9A9001D-CEDC-4A6C-A9A8-6CA6C51D74D1}" type="parTrans" cxnId="{74A8944F-D7B7-451B-A265-5C5D1A5D5517}">
      <dgm:prSet/>
      <dgm:spPr/>
      <dgm:t>
        <a:bodyPr/>
        <a:lstStyle/>
        <a:p>
          <a:endParaRPr lang="en-US"/>
        </a:p>
      </dgm:t>
    </dgm:pt>
    <dgm:pt modelId="{F49A4E0C-F8DD-438A-BAA2-65338F1FA0E4}" type="sibTrans" cxnId="{74A8944F-D7B7-451B-A265-5C5D1A5D5517}">
      <dgm:prSet/>
      <dgm:spPr/>
      <dgm:t>
        <a:bodyPr/>
        <a:lstStyle/>
        <a:p>
          <a:endParaRPr lang="en-US"/>
        </a:p>
      </dgm:t>
    </dgm:pt>
    <dgm:pt modelId="{5A834AC7-4E2F-4811-83F3-90AD55ADA7B5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latin typeface="Montserrat" panose="020B0604020202020204" charset="0"/>
              <a:cs typeface="Times New Roman" pitchFamily="18" charset="0"/>
            </a:rPr>
            <a:t>Turn a gray-scale image to a black-and white image.</a:t>
          </a:r>
          <a:br>
            <a:rPr lang="en-US" dirty="0" smtClean="0">
              <a:latin typeface="Montserrat" panose="020B0604020202020204" charset="0"/>
              <a:cs typeface="Times New Roman" pitchFamily="18" charset="0"/>
            </a:rPr>
          </a:br>
          <a:r>
            <a:rPr lang="en-US" dirty="0" smtClean="0">
              <a:latin typeface="Montserrat" panose="020B0604020202020204" charset="0"/>
              <a:cs typeface="Times New Roman" pitchFamily="18" charset="0"/>
            </a:rPr>
            <a:t>(using gray-scale threshold).</a:t>
          </a:r>
          <a:endParaRPr lang="en-US" dirty="0"/>
        </a:p>
      </dgm:t>
    </dgm:pt>
    <dgm:pt modelId="{10CF2137-6377-41AE-A43C-EE2C9D9032CB}" type="parTrans" cxnId="{CCA0143E-F871-4559-B01E-74CF0F563A71}">
      <dgm:prSet/>
      <dgm:spPr/>
      <dgm:t>
        <a:bodyPr/>
        <a:lstStyle/>
        <a:p>
          <a:endParaRPr lang="en-US"/>
        </a:p>
      </dgm:t>
    </dgm:pt>
    <dgm:pt modelId="{2800DABB-6B6C-4081-846F-2FFB4E4233B8}" type="sibTrans" cxnId="{CCA0143E-F871-4559-B01E-74CF0F563A71}">
      <dgm:prSet/>
      <dgm:spPr/>
      <dgm:t>
        <a:bodyPr/>
        <a:lstStyle/>
        <a:p>
          <a:endParaRPr lang="en-US"/>
        </a:p>
      </dgm:t>
    </dgm:pt>
    <dgm:pt modelId="{847EDCF0-4034-4196-A6F9-E80A83ACA646}">
      <dgm:prSet phldrT="[Text]"/>
      <dgm:spPr/>
      <dgm:t>
        <a:bodyPr/>
        <a:lstStyle/>
        <a:p>
          <a:r>
            <a:rPr lang="en-US" dirty="0" smtClean="0"/>
            <a:t>Noise Removal</a:t>
          </a:r>
          <a:endParaRPr lang="en-US" dirty="0"/>
        </a:p>
      </dgm:t>
    </dgm:pt>
    <dgm:pt modelId="{FCF85920-155A-42A0-B568-F274E60EA6C4}" type="parTrans" cxnId="{751AC2EB-61BD-4B35-9D6D-57915CCB35E9}">
      <dgm:prSet/>
      <dgm:spPr/>
      <dgm:t>
        <a:bodyPr/>
        <a:lstStyle/>
        <a:p>
          <a:endParaRPr lang="en-US"/>
        </a:p>
      </dgm:t>
    </dgm:pt>
    <dgm:pt modelId="{01CB9B65-5A65-4D1B-8422-0E14825D17C3}" type="sibTrans" cxnId="{751AC2EB-61BD-4B35-9D6D-57915CCB35E9}">
      <dgm:prSet/>
      <dgm:spPr/>
      <dgm:t>
        <a:bodyPr/>
        <a:lstStyle/>
        <a:p>
          <a:endParaRPr lang="en-US"/>
        </a:p>
      </dgm:t>
    </dgm:pt>
    <dgm:pt modelId="{ED9C8707-2BED-4091-BEEE-D8720507D18A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latin typeface="Montserrat" panose="020B0604020202020204" charset="0"/>
              <a:cs typeface="Times New Roman" pitchFamily="18" charset="0"/>
            </a:rPr>
            <a:t>Remove noise from  using filter. Replace  pixel value with average of pixel around it.</a:t>
          </a:r>
          <a:endParaRPr lang="en-US" dirty="0"/>
        </a:p>
      </dgm:t>
    </dgm:pt>
    <dgm:pt modelId="{4F52401E-330D-4000-B8A7-7397D492DB07}" type="parTrans" cxnId="{F7940908-BFCE-4315-9A39-01C27FE2ED11}">
      <dgm:prSet/>
      <dgm:spPr/>
      <dgm:t>
        <a:bodyPr/>
        <a:lstStyle/>
        <a:p>
          <a:endParaRPr lang="en-US"/>
        </a:p>
      </dgm:t>
    </dgm:pt>
    <dgm:pt modelId="{6805AF5F-5AC6-48F1-932F-B14050110710}" type="sibTrans" cxnId="{F7940908-BFCE-4315-9A39-01C27FE2ED11}">
      <dgm:prSet/>
      <dgm:spPr/>
      <dgm:t>
        <a:bodyPr/>
        <a:lstStyle/>
        <a:p>
          <a:endParaRPr lang="en-US"/>
        </a:p>
      </dgm:t>
    </dgm:pt>
    <dgm:pt modelId="{91020D63-57A7-460F-A5EB-9C91D6F1DD61}" type="pres">
      <dgm:prSet presAssocID="{85C9B46D-B7DF-4A45-A225-9594D6DBEBB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878BC6-82F6-4D3E-9559-34CA5401D6E1}" type="pres">
      <dgm:prSet presAssocID="{5BDE98D2-2345-4353-BC42-8A64020510A1}" presName="linNode" presStyleCnt="0"/>
      <dgm:spPr/>
    </dgm:pt>
    <dgm:pt modelId="{87212C4E-3726-4EB8-8A10-C4538AD3C8DA}" type="pres">
      <dgm:prSet presAssocID="{5BDE98D2-2345-4353-BC42-8A64020510A1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06144-B2C6-444B-8F0D-8E9AE41557B3}" type="pres">
      <dgm:prSet presAssocID="{5BDE98D2-2345-4353-BC42-8A64020510A1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B8CAA2-E85F-44B3-BBB3-6E4A6462E750}" type="pres">
      <dgm:prSet presAssocID="{F68714B5-3B78-438A-8498-69F5D2EC2208}" presName="sp" presStyleCnt="0"/>
      <dgm:spPr/>
    </dgm:pt>
    <dgm:pt modelId="{EF5BCB89-6560-4442-9B42-5041CFC8AC10}" type="pres">
      <dgm:prSet presAssocID="{2041CCAC-716A-4CF5-AB40-C688095C86AF}" presName="linNode" presStyleCnt="0"/>
      <dgm:spPr/>
    </dgm:pt>
    <dgm:pt modelId="{B8973921-81B9-441A-9F4C-A5EF1D6A7621}" type="pres">
      <dgm:prSet presAssocID="{2041CCAC-716A-4CF5-AB40-C688095C86AF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FCA197-7EFB-469A-B3EB-E14AFA2EC319}" type="pres">
      <dgm:prSet presAssocID="{2041CCAC-716A-4CF5-AB40-C688095C86AF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C0249-8816-43EA-8951-324512FA53E6}" type="pres">
      <dgm:prSet presAssocID="{F49A4E0C-F8DD-438A-BAA2-65338F1FA0E4}" presName="sp" presStyleCnt="0"/>
      <dgm:spPr/>
    </dgm:pt>
    <dgm:pt modelId="{93C6664A-BC6E-4B90-A8C2-70CD5FC66F07}" type="pres">
      <dgm:prSet presAssocID="{847EDCF0-4034-4196-A6F9-E80A83ACA646}" presName="linNode" presStyleCnt="0"/>
      <dgm:spPr/>
    </dgm:pt>
    <dgm:pt modelId="{3D50D80A-FAC3-4907-BCE2-C8C85252296E}" type="pres">
      <dgm:prSet presAssocID="{847EDCF0-4034-4196-A6F9-E80A83ACA646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80EC9-B431-450C-98D0-C50D00DF4A71}" type="pres">
      <dgm:prSet presAssocID="{847EDCF0-4034-4196-A6F9-E80A83ACA646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A8944F-D7B7-451B-A265-5C5D1A5D5517}" srcId="{85C9B46D-B7DF-4A45-A225-9594D6DBEBBE}" destId="{2041CCAC-716A-4CF5-AB40-C688095C86AF}" srcOrd="1" destOrd="0" parTransId="{B9A9001D-CEDC-4A6C-A9A8-6CA6C51D74D1}" sibTransId="{F49A4E0C-F8DD-438A-BAA2-65338F1FA0E4}"/>
    <dgm:cxn modelId="{751AC2EB-61BD-4B35-9D6D-57915CCB35E9}" srcId="{85C9B46D-B7DF-4A45-A225-9594D6DBEBBE}" destId="{847EDCF0-4034-4196-A6F9-E80A83ACA646}" srcOrd="2" destOrd="0" parTransId="{FCF85920-155A-42A0-B568-F274E60EA6C4}" sibTransId="{01CB9B65-5A65-4D1B-8422-0E14825D17C3}"/>
    <dgm:cxn modelId="{EFA2778B-1374-42B3-9F60-17CA8541D59E}" type="presOf" srcId="{D449EA69-B76C-46C4-BD7B-D0E8947DAF5F}" destId="{1BB06144-B2C6-444B-8F0D-8E9AE41557B3}" srcOrd="0" destOrd="0" presId="urn:microsoft.com/office/officeart/2005/8/layout/vList5"/>
    <dgm:cxn modelId="{D3607C13-90F7-4C17-B23E-9DFAED37FF12}" type="presOf" srcId="{85C9B46D-B7DF-4A45-A225-9594D6DBEBBE}" destId="{91020D63-57A7-460F-A5EB-9C91D6F1DD61}" srcOrd="0" destOrd="0" presId="urn:microsoft.com/office/officeart/2005/8/layout/vList5"/>
    <dgm:cxn modelId="{CCA0143E-F871-4559-B01E-74CF0F563A71}" srcId="{2041CCAC-716A-4CF5-AB40-C688095C86AF}" destId="{5A834AC7-4E2F-4811-83F3-90AD55ADA7B5}" srcOrd="0" destOrd="0" parTransId="{10CF2137-6377-41AE-A43C-EE2C9D9032CB}" sibTransId="{2800DABB-6B6C-4081-846F-2FFB4E4233B8}"/>
    <dgm:cxn modelId="{F7940908-BFCE-4315-9A39-01C27FE2ED11}" srcId="{847EDCF0-4034-4196-A6F9-E80A83ACA646}" destId="{ED9C8707-2BED-4091-BEEE-D8720507D18A}" srcOrd="0" destOrd="0" parTransId="{4F52401E-330D-4000-B8A7-7397D492DB07}" sibTransId="{6805AF5F-5AC6-48F1-932F-B14050110710}"/>
    <dgm:cxn modelId="{49AC27DF-4417-4F5D-9E5A-633DA478E51C}" type="presOf" srcId="{5A834AC7-4E2F-4811-83F3-90AD55ADA7B5}" destId="{E2FCA197-7EFB-469A-B3EB-E14AFA2EC319}" srcOrd="0" destOrd="0" presId="urn:microsoft.com/office/officeart/2005/8/layout/vList5"/>
    <dgm:cxn modelId="{C83AA995-FBA5-4153-A865-3A828499670D}" type="presOf" srcId="{2041CCAC-716A-4CF5-AB40-C688095C86AF}" destId="{B8973921-81B9-441A-9F4C-A5EF1D6A7621}" srcOrd="0" destOrd="0" presId="urn:microsoft.com/office/officeart/2005/8/layout/vList5"/>
    <dgm:cxn modelId="{1F3396CF-EC37-404F-90D5-EFE3E8938757}" type="presOf" srcId="{5BDE98D2-2345-4353-BC42-8A64020510A1}" destId="{87212C4E-3726-4EB8-8A10-C4538AD3C8DA}" srcOrd="0" destOrd="0" presId="urn:microsoft.com/office/officeart/2005/8/layout/vList5"/>
    <dgm:cxn modelId="{B16F362A-C5BE-4F25-9E79-4D74867B835A}" srcId="{5BDE98D2-2345-4353-BC42-8A64020510A1}" destId="{D449EA69-B76C-46C4-BD7B-D0E8947DAF5F}" srcOrd="0" destOrd="0" parTransId="{CEE22647-ED95-4BE8-8800-A5E69DDAEC4E}" sibTransId="{61E04264-AF1E-4179-91FC-6C36F29FD3A1}"/>
    <dgm:cxn modelId="{FA521017-D69F-49CB-A330-F05510309C75}" type="presOf" srcId="{847EDCF0-4034-4196-A6F9-E80A83ACA646}" destId="{3D50D80A-FAC3-4907-BCE2-C8C85252296E}" srcOrd="0" destOrd="0" presId="urn:microsoft.com/office/officeart/2005/8/layout/vList5"/>
    <dgm:cxn modelId="{F6B6200C-BCBD-4E4C-9011-73B432BCA1E7}" srcId="{85C9B46D-B7DF-4A45-A225-9594D6DBEBBE}" destId="{5BDE98D2-2345-4353-BC42-8A64020510A1}" srcOrd="0" destOrd="0" parTransId="{FC4C61EC-FC5F-4BE8-A251-72A417126400}" sibTransId="{F68714B5-3B78-438A-8498-69F5D2EC2208}"/>
    <dgm:cxn modelId="{B5491147-91FC-4048-9F86-EA83F0A94619}" type="presOf" srcId="{ED9C8707-2BED-4091-BEEE-D8720507D18A}" destId="{49580EC9-B431-450C-98D0-C50D00DF4A71}" srcOrd="0" destOrd="0" presId="urn:microsoft.com/office/officeart/2005/8/layout/vList5"/>
    <dgm:cxn modelId="{C6EABB92-D0E5-4595-B2AB-F8A6082813BB}" type="presParOf" srcId="{91020D63-57A7-460F-A5EB-9C91D6F1DD61}" destId="{18878BC6-82F6-4D3E-9559-34CA5401D6E1}" srcOrd="0" destOrd="0" presId="urn:microsoft.com/office/officeart/2005/8/layout/vList5"/>
    <dgm:cxn modelId="{353EFB1E-928F-4E9A-B586-6533786F565A}" type="presParOf" srcId="{18878BC6-82F6-4D3E-9559-34CA5401D6E1}" destId="{87212C4E-3726-4EB8-8A10-C4538AD3C8DA}" srcOrd="0" destOrd="0" presId="urn:microsoft.com/office/officeart/2005/8/layout/vList5"/>
    <dgm:cxn modelId="{EBF1D68D-E12B-4E31-B430-9FB1E23E0B58}" type="presParOf" srcId="{18878BC6-82F6-4D3E-9559-34CA5401D6E1}" destId="{1BB06144-B2C6-444B-8F0D-8E9AE41557B3}" srcOrd="1" destOrd="0" presId="urn:microsoft.com/office/officeart/2005/8/layout/vList5"/>
    <dgm:cxn modelId="{CF0EA09D-88F4-4346-9826-10A047D577B8}" type="presParOf" srcId="{91020D63-57A7-460F-A5EB-9C91D6F1DD61}" destId="{8AB8CAA2-E85F-44B3-BBB3-6E4A6462E750}" srcOrd="1" destOrd="0" presId="urn:microsoft.com/office/officeart/2005/8/layout/vList5"/>
    <dgm:cxn modelId="{1599BC3C-8C3E-42A4-AA9A-D1306A4D322F}" type="presParOf" srcId="{91020D63-57A7-460F-A5EB-9C91D6F1DD61}" destId="{EF5BCB89-6560-4442-9B42-5041CFC8AC10}" srcOrd="2" destOrd="0" presId="urn:microsoft.com/office/officeart/2005/8/layout/vList5"/>
    <dgm:cxn modelId="{AF178227-9092-4C0C-8061-23C9CA3FE75D}" type="presParOf" srcId="{EF5BCB89-6560-4442-9B42-5041CFC8AC10}" destId="{B8973921-81B9-441A-9F4C-A5EF1D6A7621}" srcOrd="0" destOrd="0" presId="urn:microsoft.com/office/officeart/2005/8/layout/vList5"/>
    <dgm:cxn modelId="{AD05DB6B-333D-4A28-A311-1E975729EADB}" type="presParOf" srcId="{EF5BCB89-6560-4442-9B42-5041CFC8AC10}" destId="{E2FCA197-7EFB-469A-B3EB-E14AFA2EC319}" srcOrd="1" destOrd="0" presId="urn:microsoft.com/office/officeart/2005/8/layout/vList5"/>
    <dgm:cxn modelId="{91DE54F6-4CE0-47EC-8B91-8A0342557EED}" type="presParOf" srcId="{91020D63-57A7-460F-A5EB-9C91D6F1DD61}" destId="{B17C0249-8816-43EA-8951-324512FA53E6}" srcOrd="3" destOrd="0" presId="urn:microsoft.com/office/officeart/2005/8/layout/vList5"/>
    <dgm:cxn modelId="{EFCADC71-A696-4CFC-89E9-EDCC716D3924}" type="presParOf" srcId="{91020D63-57A7-460F-A5EB-9C91D6F1DD61}" destId="{93C6664A-BC6E-4B90-A8C2-70CD5FC66F07}" srcOrd="4" destOrd="0" presId="urn:microsoft.com/office/officeart/2005/8/layout/vList5"/>
    <dgm:cxn modelId="{CF81E9D2-0D2F-4A67-AECD-9D22C87408AB}" type="presParOf" srcId="{93C6664A-BC6E-4B90-A8C2-70CD5FC66F07}" destId="{3D50D80A-FAC3-4907-BCE2-C8C85252296E}" srcOrd="0" destOrd="0" presId="urn:microsoft.com/office/officeart/2005/8/layout/vList5"/>
    <dgm:cxn modelId="{5C74D239-11B9-45E0-8CAD-52507596D5CF}" type="presParOf" srcId="{93C6664A-BC6E-4B90-A8C2-70CD5FC66F07}" destId="{49580EC9-B431-450C-98D0-C50D00DF4A7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C9B46D-B7DF-4A45-A225-9594D6DBEBB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DE98D2-2345-4353-BC42-8A64020510A1}">
      <dgm:prSet phldrT="[Text]" custT="1"/>
      <dgm:spPr/>
      <dgm:t>
        <a:bodyPr/>
        <a:lstStyle/>
        <a:p>
          <a:r>
            <a:rPr lang="en-US" sz="2900" dirty="0" smtClean="0"/>
            <a:t>Dilation</a:t>
          </a:r>
          <a:endParaRPr lang="en-US" sz="2900" dirty="0"/>
        </a:p>
      </dgm:t>
    </dgm:pt>
    <dgm:pt modelId="{FC4C61EC-FC5F-4BE8-A251-72A417126400}" type="parTrans" cxnId="{F6B6200C-BCBD-4E4C-9011-73B432BCA1E7}">
      <dgm:prSet/>
      <dgm:spPr/>
      <dgm:t>
        <a:bodyPr/>
        <a:lstStyle/>
        <a:p>
          <a:endParaRPr lang="en-US"/>
        </a:p>
      </dgm:t>
    </dgm:pt>
    <dgm:pt modelId="{F68714B5-3B78-438A-8498-69F5D2EC2208}" type="sibTrans" cxnId="{F6B6200C-BCBD-4E4C-9011-73B432BCA1E7}">
      <dgm:prSet/>
      <dgm:spPr/>
      <dgm:t>
        <a:bodyPr/>
        <a:lstStyle/>
        <a:p>
          <a:endParaRPr lang="en-US"/>
        </a:p>
      </dgm:t>
    </dgm:pt>
    <dgm:pt modelId="{D449EA69-B76C-46C4-BD7B-D0E8947DAF5F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dirty="0" smtClean="0">
              <a:latin typeface="Montserrat" charset="0"/>
              <a:cs typeface="Times New Roman" pitchFamily="18" charset="0"/>
            </a:rPr>
            <a:t>Expand the boundaries of foreground pixel areas (holes become smaller).</a:t>
          </a:r>
          <a:endParaRPr lang="en-US" dirty="0">
            <a:latin typeface="Montserrat" charset="0"/>
          </a:endParaRPr>
        </a:p>
      </dgm:t>
    </dgm:pt>
    <dgm:pt modelId="{CEE22647-ED95-4BE8-8800-A5E69DDAEC4E}" type="parTrans" cxnId="{B16F362A-C5BE-4F25-9E79-4D74867B835A}">
      <dgm:prSet/>
      <dgm:spPr/>
      <dgm:t>
        <a:bodyPr/>
        <a:lstStyle/>
        <a:p>
          <a:endParaRPr lang="en-US"/>
        </a:p>
      </dgm:t>
    </dgm:pt>
    <dgm:pt modelId="{61E04264-AF1E-4179-91FC-6C36F29FD3A1}" type="sibTrans" cxnId="{B16F362A-C5BE-4F25-9E79-4D74867B835A}">
      <dgm:prSet/>
      <dgm:spPr/>
      <dgm:t>
        <a:bodyPr/>
        <a:lstStyle/>
        <a:p>
          <a:endParaRPr lang="en-US"/>
        </a:p>
      </dgm:t>
    </dgm:pt>
    <dgm:pt modelId="{2041CCAC-716A-4CF5-AB40-C688095C86AF}">
      <dgm:prSet phldrT="[Text]" custT="1"/>
      <dgm:spPr/>
      <dgm:t>
        <a:bodyPr/>
        <a:lstStyle/>
        <a:p>
          <a:r>
            <a:rPr lang="en-US" sz="2900" dirty="0" smtClean="0"/>
            <a:t>Erosion</a:t>
          </a:r>
          <a:endParaRPr lang="en-US" sz="2900" dirty="0"/>
        </a:p>
      </dgm:t>
    </dgm:pt>
    <dgm:pt modelId="{B9A9001D-CEDC-4A6C-A9A8-6CA6C51D74D1}" type="parTrans" cxnId="{74A8944F-D7B7-451B-A265-5C5D1A5D5517}">
      <dgm:prSet/>
      <dgm:spPr/>
      <dgm:t>
        <a:bodyPr/>
        <a:lstStyle/>
        <a:p>
          <a:endParaRPr lang="en-US"/>
        </a:p>
      </dgm:t>
    </dgm:pt>
    <dgm:pt modelId="{F49A4E0C-F8DD-438A-BAA2-65338F1FA0E4}" type="sibTrans" cxnId="{74A8944F-D7B7-451B-A265-5C5D1A5D5517}">
      <dgm:prSet/>
      <dgm:spPr/>
      <dgm:t>
        <a:bodyPr/>
        <a:lstStyle/>
        <a:p>
          <a:endParaRPr lang="en-US"/>
        </a:p>
      </dgm:t>
    </dgm:pt>
    <dgm:pt modelId="{5A834AC7-4E2F-4811-83F3-90AD55ADA7B5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dirty="0" smtClean="0">
              <a:latin typeface="Montserrat" charset="0"/>
              <a:cs typeface="Times New Roman" pitchFamily="18" charset="0"/>
            </a:rPr>
            <a:t>Erode away the boundaries of areas of foreground pixels (holes become larger).</a:t>
          </a:r>
          <a:endParaRPr lang="en-US" dirty="0">
            <a:latin typeface="Montserrat" charset="0"/>
          </a:endParaRPr>
        </a:p>
      </dgm:t>
    </dgm:pt>
    <dgm:pt modelId="{10CF2137-6377-41AE-A43C-EE2C9D9032CB}" type="parTrans" cxnId="{CCA0143E-F871-4559-B01E-74CF0F563A71}">
      <dgm:prSet/>
      <dgm:spPr/>
      <dgm:t>
        <a:bodyPr/>
        <a:lstStyle/>
        <a:p>
          <a:endParaRPr lang="en-US"/>
        </a:p>
      </dgm:t>
    </dgm:pt>
    <dgm:pt modelId="{2800DABB-6B6C-4081-846F-2FFB4E4233B8}" type="sibTrans" cxnId="{CCA0143E-F871-4559-B01E-74CF0F563A71}">
      <dgm:prSet/>
      <dgm:spPr/>
      <dgm:t>
        <a:bodyPr/>
        <a:lstStyle/>
        <a:p>
          <a:endParaRPr lang="en-US"/>
        </a:p>
      </dgm:t>
    </dgm:pt>
    <dgm:pt modelId="{847EDCF0-4034-4196-A6F9-E80A83ACA646}">
      <dgm:prSet phldrT="[Text]" custT="1"/>
      <dgm:spPr/>
      <dgm:t>
        <a:bodyPr/>
        <a:lstStyle/>
        <a:p>
          <a:r>
            <a:rPr lang="en-US" sz="2900" dirty="0" smtClean="0"/>
            <a:t>Opening</a:t>
          </a:r>
          <a:endParaRPr lang="en-US" sz="2900" dirty="0"/>
        </a:p>
      </dgm:t>
    </dgm:pt>
    <dgm:pt modelId="{FCF85920-155A-42A0-B568-F274E60EA6C4}" type="parTrans" cxnId="{751AC2EB-61BD-4B35-9D6D-57915CCB35E9}">
      <dgm:prSet/>
      <dgm:spPr/>
      <dgm:t>
        <a:bodyPr/>
        <a:lstStyle/>
        <a:p>
          <a:endParaRPr lang="en-US"/>
        </a:p>
      </dgm:t>
    </dgm:pt>
    <dgm:pt modelId="{01CB9B65-5A65-4D1B-8422-0E14825D17C3}" type="sibTrans" cxnId="{751AC2EB-61BD-4B35-9D6D-57915CCB35E9}">
      <dgm:prSet/>
      <dgm:spPr/>
      <dgm:t>
        <a:bodyPr/>
        <a:lstStyle/>
        <a:p>
          <a:endParaRPr lang="en-US"/>
        </a:p>
      </dgm:t>
    </dgm:pt>
    <dgm:pt modelId="{ED9C8707-2BED-4091-BEEE-D8720507D18A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latin typeface="Montserrat" panose="020B0604020202020204" charset="0"/>
            </a:rPr>
            <a:t>Erosion followed by dilation (remove the thin protrusions and internal noise from the image).</a:t>
          </a:r>
          <a:endParaRPr lang="en-US" dirty="0">
            <a:latin typeface="Montserrat" panose="020B0604020202020204" charset="0"/>
          </a:endParaRPr>
        </a:p>
      </dgm:t>
    </dgm:pt>
    <dgm:pt modelId="{4F52401E-330D-4000-B8A7-7397D492DB07}" type="parTrans" cxnId="{F7940908-BFCE-4315-9A39-01C27FE2ED11}">
      <dgm:prSet/>
      <dgm:spPr/>
      <dgm:t>
        <a:bodyPr/>
        <a:lstStyle/>
        <a:p>
          <a:endParaRPr lang="en-US"/>
        </a:p>
      </dgm:t>
    </dgm:pt>
    <dgm:pt modelId="{6805AF5F-5AC6-48F1-932F-B14050110710}" type="sibTrans" cxnId="{F7940908-BFCE-4315-9A39-01C27FE2ED11}">
      <dgm:prSet/>
      <dgm:spPr/>
      <dgm:t>
        <a:bodyPr/>
        <a:lstStyle/>
        <a:p>
          <a:endParaRPr lang="en-US"/>
        </a:p>
      </dgm:t>
    </dgm:pt>
    <dgm:pt modelId="{5E66F4D3-BBDA-4CB3-945D-7690A1AA99F9}">
      <dgm:prSet/>
      <dgm:spPr/>
      <dgm:t>
        <a:bodyPr/>
        <a:lstStyle/>
        <a:p>
          <a:endParaRPr lang="en-US" dirty="0"/>
        </a:p>
      </dgm:t>
    </dgm:pt>
    <dgm:pt modelId="{1AFE8173-C72A-4EDC-B153-8E4D4B677488}" type="parTrans" cxnId="{A77DC3AA-08ED-4EF1-9E2D-69B9DEA5C911}">
      <dgm:prSet/>
      <dgm:spPr/>
      <dgm:t>
        <a:bodyPr/>
        <a:lstStyle/>
        <a:p>
          <a:endParaRPr lang="en-US"/>
        </a:p>
      </dgm:t>
    </dgm:pt>
    <dgm:pt modelId="{779DA0A3-8275-4A6F-99B4-0208CF3D7838}" type="sibTrans" cxnId="{A77DC3AA-08ED-4EF1-9E2D-69B9DEA5C911}">
      <dgm:prSet/>
      <dgm:spPr/>
      <dgm:t>
        <a:bodyPr/>
        <a:lstStyle/>
        <a:p>
          <a:endParaRPr lang="en-US"/>
        </a:p>
      </dgm:t>
    </dgm:pt>
    <dgm:pt modelId="{91020D63-57A7-460F-A5EB-9C91D6F1DD61}" type="pres">
      <dgm:prSet presAssocID="{85C9B46D-B7DF-4A45-A225-9594D6DBEBB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878BC6-82F6-4D3E-9559-34CA5401D6E1}" type="pres">
      <dgm:prSet presAssocID="{5BDE98D2-2345-4353-BC42-8A64020510A1}" presName="linNode" presStyleCnt="0"/>
      <dgm:spPr/>
    </dgm:pt>
    <dgm:pt modelId="{87212C4E-3726-4EB8-8A10-C4538AD3C8DA}" type="pres">
      <dgm:prSet presAssocID="{5BDE98D2-2345-4353-BC42-8A64020510A1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06144-B2C6-444B-8F0D-8E9AE41557B3}" type="pres">
      <dgm:prSet presAssocID="{5BDE98D2-2345-4353-BC42-8A64020510A1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B8CAA2-E85F-44B3-BBB3-6E4A6462E750}" type="pres">
      <dgm:prSet presAssocID="{F68714B5-3B78-438A-8498-69F5D2EC2208}" presName="sp" presStyleCnt="0"/>
      <dgm:spPr/>
    </dgm:pt>
    <dgm:pt modelId="{EF5BCB89-6560-4442-9B42-5041CFC8AC10}" type="pres">
      <dgm:prSet presAssocID="{2041CCAC-716A-4CF5-AB40-C688095C86AF}" presName="linNode" presStyleCnt="0"/>
      <dgm:spPr/>
    </dgm:pt>
    <dgm:pt modelId="{B8973921-81B9-441A-9F4C-A5EF1D6A7621}" type="pres">
      <dgm:prSet presAssocID="{2041CCAC-716A-4CF5-AB40-C688095C86AF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FCA197-7EFB-469A-B3EB-E14AFA2EC319}" type="pres">
      <dgm:prSet presAssocID="{2041CCAC-716A-4CF5-AB40-C688095C86AF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C0249-8816-43EA-8951-324512FA53E6}" type="pres">
      <dgm:prSet presAssocID="{F49A4E0C-F8DD-438A-BAA2-65338F1FA0E4}" presName="sp" presStyleCnt="0"/>
      <dgm:spPr/>
    </dgm:pt>
    <dgm:pt modelId="{93C6664A-BC6E-4B90-A8C2-70CD5FC66F07}" type="pres">
      <dgm:prSet presAssocID="{847EDCF0-4034-4196-A6F9-E80A83ACA646}" presName="linNode" presStyleCnt="0"/>
      <dgm:spPr/>
    </dgm:pt>
    <dgm:pt modelId="{3D50D80A-FAC3-4907-BCE2-C8C85252296E}" type="pres">
      <dgm:prSet presAssocID="{847EDCF0-4034-4196-A6F9-E80A83ACA646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80EC9-B431-450C-98D0-C50D00DF4A71}" type="pres">
      <dgm:prSet presAssocID="{847EDCF0-4034-4196-A6F9-E80A83ACA646}" presName="descendantText" presStyleLbl="alignAccFollowNode1" presStyleIdx="2" presStyleCnt="3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A8944F-D7B7-451B-A265-5C5D1A5D5517}" srcId="{85C9B46D-B7DF-4A45-A225-9594D6DBEBBE}" destId="{2041CCAC-716A-4CF5-AB40-C688095C86AF}" srcOrd="1" destOrd="0" parTransId="{B9A9001D-CEDC-4A6C-A9A8-6CA6C51D74D1}" sibTransId="{F49A4E0C-F8DD-438A-BAA2-65338F1FA0E4}"/>
    <dgm:cxn modelId="{25B13D36-FBCF-4836-BB7B-1B831E5E0028}" type="presOf" srcId="{85C9B46D-B7DF-4A45-A225-9594D6DBEBBE}" destId="{91020D63-57A7-460F-A5EB-9C91D6F1DD61}" srcOrd="0" destOrd="0" presId="urn:microsoft.com/office/officeart/2005/8/layout/vList5"/>
    <dgm:cxn modelId="{B8CC8845-A67F-4953-B815-58CB0FF787BB}" type="presOf" srcId="{2041CCAC-716A-4CF5-AB40-C688095C86AF}" destId="{B8973921-81B9-441A-9F4C-A5EF1D6A7621}" srcOrd="0" destOrd="0" presId="urn:microsoft.com/office/officeart/2005/8/layout/vList5"/>
    <dgm:cxn modelId="{B2FC2390-5412-497D-AE24-0DB34510A1ED}" type="presOf" srcId="{5A834AC7-4E2F-4811-83F3-90AD55ADA7B5}" destId="{E2FCA197-7EFB-469A-B3EB-E14AFA2EC319}" srcOrd="0" destOrd="0" presId="urn:microsoft.com/office/officeart/2005/8/layout/vList5"/>
    <dgm:cxn modelId="{751AC2EB-61BD-4B35-9D6D-57915CCB35E9}" srcId="{85C9B46D-B7DF-4A45-A225-9594D6DBEBBE}" destId="{847EDCF0-4034-4196-A6F9-E80A83ACA646}" srcOrd="2" destOrd="0" parTransId="{FCF85920-155A-42A0-B568-F274E60EA6C4}" sibTransId="{01CB9B65-5A65-4D1B-8422-0E14825D17C3}"/>
    <dgm:cxn modelId="{F917A487-ADDD-4D42-8443-489DFAA47730}" type="presOf" srcId="{847EDCF0-4034-4196-A6F9-E80A83ACA646}" destId="{3D50D80A-FAC3-4907-BCE2-C8C85252296E}" srcOrd="0" destOrd="0" presId="urn:microsoft.com/office/officeart/2005/8/layout/vList5"/>
    <dgm:cxn modelId="{A77DC3AA-08ED-4EF1-9E2D-69B9DEA5C911}" srcId="{847EDCF0-4034-4196-A6F9-E80A83ACA646}" destId="{5E66F4D3-BBDA-4CB3-945D-7690A1AA99F9}" srcOrd="1" destOrd="0" parTransId="{1AFE8173-C72A-4EDC-B153-8E4D4B677488}" sibTransId="{779DA0A3-8275-4A6F-99B4-0208CF3D7838}"/>
    <dgm:cxn modelId="{CCA0143E-F871-4559-B01E-74CF0F563A71}" srcId="{2041CCAC-716A-4CF5-AB40-C688095C86AF}" destId="{5A834AC7-4E2F-4811-83F3-90AD55ADA7B5}" srcOrd="0" destOrd="0" parTransId="{10CF2137-6377-41AE-A43C-EE2C9D9032CB}" sibTransId="{2800DABB-6B6C-4081-846F-2FFB4E4233B8}"/>
    <dgm:cxn modelId="{F7940908-BFCE-4315-9A39-01C27FE2ED11}" srcId="{847EDCF0-4034-4196-A6F9-E80A83ACA646}" destId="{ED9C8707-2BED-4091-BEEE-D8720507D18A}" srcOrd="0" destOrd="0" parTransId="{4F52401E-330D-4000-B8A7-7397D492DB07}" sibTransId="{6805AF5F-5AC6-48F1-932F-B14050110710}"/>
    <dgm:cxn modelId="{AC12BCA1-6D30-4092-9AE5-F77E70CE3248}" type="presOf" srcId="{D449EA69-B76C-46C4-BD7B-D0E8947DAF5F}" destId="{1BB06144-B2C6-444B-8F0D-8E9AE41557B3}" srcOrd="0" destOrd="0" presId="urn:microsoft.com/office/officeart/2005/8/layout/vList5"/>
    <dgm:cxn modelId="{FADA70B3-4C2E-4814-94FC-3DCEF1D91234}" type="presOf" srcId="{ED9C8707-2BED-4091-BEEE-D8720507D18A}" destId="{49580EC9-B431-450C-98D0-C50D00DF4A71}" srcOrd="0" destOrd="0" presId="urn:microsoft.com/office/officeart/2005/8/layout/vList5"/>
    <dgm:cxn modelId="{E57A264E-33DA-4854-B6F2-5B2E6D45099E}" type="presOf" srcId="{5E66F4D3-BBDA-4CB3-945D-7690A1AA99F9}" destId="{49580EC9-B431-450C-98D0-C50D00DF4A71}" srcOrd="0" destOrd="1" presId="urn:microsoft.com/office/officeart/2005/8/layout/vList5"/>
    <dgm:cxn modelId="{B16F362A-C5BE-4F25-9E79-4D74867B835A}" srcId="{5BDE98D2-2345-4353-BC42-8A64020510A1}" destId="{D449EA69-B76C-46C4-BD7B-D0E8947DAF5F}" srcOrd="0" destOrd="0" parTransId="{CEE22647-ED95-4BE8-8800-A5E69DDAEC4E}" sibTransId="{61E04264-AF1E-4179-91FC-6C36F29FD3A1}"/>
    <dgm:cxn modelId="{13ED5997-EDE0-4D91-B512-3CF9A9EDABEC}" type="presOf" srcId="{5BDE98D2-2345-4353-BC42-8A64020510A1}" destId="{87212C4E-3726-4EB8-8A10-C4538AD3C8DA}" srcOrd="0" destOrd="0" presId="urn:microsoft.com/office/officeart/2005/8/layout/vList5"/>
    <dgm:cxn modelId="{F6B6200C-BCBD-4E4C-9011-73B432BCA1E7}" srcId="{85C9B46D-B7DF-4A45-A225-9594D6DBEBBE}" destId="{5BDE98D2-2345-4353-BC42-8A64020510A1}" srcOrd="0" destOrd="0" parTransId="{FC4C61EC-FC5F-4BE8-A251-72A417126400}" sibTransId="{F68714B5-3B78-438A-8498-69F5D2EC2208}"/>
    <dgm:cxn modelId="{AE57CE1B-332F-4A3F-826D-71F6B2D2678E}" type="presParOf" srcId="{91020D63-57A7-460F-A5EB-9C91D6F1DD61}" destId="{18878BC6-82F6-4D3E-9559-34CA5401D6E1}" srcOrd="0" destOrd="0" presId="urn:microsoft.com/office/officeart/2005/8/layout/vList5"/>
    <dgm:cxn modelId="{90A08486-B55C-4012-89A3-656732DCE68C}" type="presParOf" srcId="{18878BC6-82F6-4D3E-9559-34CA5401D6E1}" destId="{87212C4E-3726-4EB8-8A10-C4538AD3C8DA}" srcOrd="0" destOrd="0" presId="urn:microsoft.com/office/officeart/2005/8/layout/vList5"/>
    <dgm:cxn modelId="{2CD7D15C-2705-4825-BECE-C33DCEE82DC2}" type="presParOf" srcId="{18878BC6-82F6-4D3E-9559-34CA5401D6E1}" destId="{1BB06144-B2C6-444B-8F0D-8E9AE41557B3}" srcOrd="1" destOrd="0" presId="urn:microsoft.com/office/officeart/2005/8/layout/vList5"/>
    <dgm:cxn modelId="{D4B49424-F463-4957-9A4F-2EB922771BCE}" type="presParOf" srcId="{91020D63-57A7-460F-A5EB-9C91D6F1DD61}" destId="{8AB8CAA2-E85F-44B3-BBB3-6E4A6462E750}" srcOrd="1" destOrd="0" presId="urn:microsoft.com/office/officeart/2005/8/layout/vList5"/>
    <dgm:cxn modelId="{ED17C4A4-67A2-4549-81B9-B657A57BC119}" type="presParOf" srcId="{91020D63-57A7-460F-A5EB-9C91D6F1DD61}" destId="{EF5BCB89-6560-4442-9B42-5041CFC8AC10}" srcOrd="2" destOrd="0" presId="urn:microsoft.com/office/officeart/2005/8/layout/vList5"/>
    <dgm:cxn modelId="{5F4AF4D6-DD52-4E98-9FD8-C65A4685DDB5}" type="presParOf" srcId="{EF5BCB89-6560-4442-9B42-5041CFC8AC10}" destId="{B8973921-81B9-441A-9F4C-A5EF1D6A7621}" srcOrd="0" destOrd="0" presId="urn:microsoft.com/office/officeart/2005/8/layout/vList5"/>
    <dgm:cxn modelId="{4A6F9837-6A2A-466C-AD07-839AC76D639F}" type="presParOf" srcId="{EF5BCB89-6560-4442-9B42-5041CFC8AC10}" destId="{E2FCA197-7EFB-469A-B3EB-E14AFA2EC319}" srcOrd="1" destOrd="0" presId="urn:microsoft.com/office/officeart/2005/8/layout/vList5"/>
    <dgm:cxn modelId="{276A7909-6A8E-4277-9881-4D1798A33BA1}" type="presParOf" srcId="{91020D63-57A7-460F-A5EB-9C91D6F1DD61}" destId="{B17C0249-8816-43EA-8951-324512FA53E6}" srcOrd="3" destOrd="0" presId="urn:microsoft.com/office/officeart/2005/8/layout/vList5"/>
    <dgm:cxn modelId="{13C77A33-473E-4EF2-9C9F-E083DA86A3A2}" type="presParOf" srcId="{91020D63-57A7-460F-A5EB-9C91D6F1DD61}" destId="{93C6664A-BC6E-4B90-A8C2-70CD5FC66F07}" srcOrd="4" destOrd="0" presId="urn:microsoft.com/office/officeart/2005/8/layout/vList5"/>
    <dgm:cxn modelId="{550B33FB-1BB9-427A-BA34-D58A800951E7}" type="presParOf" srcId="{93C6664A-BC6E-4B90-A8C2-70CD5FC66F07}" destId="{3D50D80A-FAC3-4907-BCE2-C8C85252296E}" srcOrd="0" destOrd="0" presId="urn:microsoft.com/office/officeart/2005/8/layout/vList5"/>
    <dgm:cxn modelId="{D580775D-E77A-45C4-A283-9F8B0FF17F26}" type="presParOf" srcId="{93C6664A-BC6E-4B90-A8C2-70CD5FC66F07}" destId="{49580EC9-B431-450C-98D0-C50D00DF4A7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C9B46D-B7DF-4A45-A225-9594D6DBEBB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DE98D2-2345-4353-BC42-8A64020510A1}">
      <dgm:prSet phldrT="[Text]"/>
      <dgm:spPr/>
      <dgm:t>
        <a:bodyPr/>
        <a:lstStyle/>
        <a:p>
          <a:r>
            <a:rPr lang="en-US" dirty="0" smtClean="0"/>
            <a:t>Closing</a:t>
          </a:r>
          <a:endParaRPr lang="en-US" dirty="0"/>
        </a:p>
      </dgm:t>
    </dgm:pt>
    <dgm:pt modelId="{FC4C61EC-FC5F-4BE8-A251-72A417126400}" type="parTrans" cxnId="{F6B6200C-BCBD-4E4C-9011-73B432BCA1E7}">
      <dgm:prSet/>
      <dgm:spPr/>
      <dgm:t>
        <a:bodyPr/>
        <a:lstStyle/>
        <a:p>
          <a:endParaRPr lang="en-US"/>
        </a:p>
      </dgm:t>
    </dgm:pt>
    <dgm:pt modelId="{F68714B5-3B78-438A-8498-69F5D2EC2208}" type="sibTrans" cxnId="{F6B6200C-BCBD-4E4C-9011-73B432BCA1E7}">
      <dgm:prSet/>
      <dgm:spPr/>
      <dgm:t>
        <a:bodyPr/>
        <a:lstStyle/>
        <a:p>
          <a:endParaRPr lang="en-US"/>
        </a:p>
      </dgm:t>
    </dgm:pt>
    <dgm:pt modelId="{D449EA69-B76C-46C4-BD7B-D0E8947DAF5F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latin typeface="Montserrat" charset="0"/>
            </a:rPr>
            <a:t>Dilation followed by erosion (erase the small holes, smoothen contours and fuse narrow breaks).</a:t>
          </a:r>
          <a:endParaRPr lang="en-US" dirty="0">
            <a:latin typeface="Montserrat" charset="0"/>
          </a:endParaRPr>
        </a:p>
      </dgm:t>
    </dgm:pt>
    <dgm:pt modelId="{CEE22647-ED95-4BE8-8800-A5E69DDAEC4E}" type="parTrans" cxnId="{B16F362A-C5BE-4F25-9E79-4D74867B835A}">
      <dgm:prSet/>
      <dgm:spPr/>
      <dgm:t>
        <a:bodyPr/>
        <a:lstStyle/>
        <a:p>
          <a:endParaRPr lang="en-US"/>
        </a:p>
      </dgm:t>
    </dgm:pt>
    <dgm:pt modelId="{61E04264-AF1E-4179-91FC-6C36F29FD3A1}" type="sibTrans" cxnId="{B16F362A-C5BE-4F25-9E79-4D74867B835A}">
      <dgm:prSet/>
      <dgm:spPr/>
      <dgm:t>
        <a:bodyPr/>
        <a:lstStyle/>
        <a:p>
          <a:endParaRPr lang="en-US"/>
        </a:p>
      </dgm:t>
    </dgm:pt>
    <dgm:pt modelId="{2041CCAC-716A-4CF5-AB40-C688095C86AF}">
      <dgm:prSet phldrT="[Text]"/>
      <dgm:spPr/>
      <dgm:t>
        <a:bodyPr/>
        <a:lstStyle/>
        <a:p>
          <a:r>
            <a:rPr lang="en-US" dirty="0" smtClean="0"/>
            <a:t>Contour Filtering</a:t>
          </a:r>
          <a:endParaRPr lang="en-US" dirty="0"/>
        </a:p>
      </dgm:t>
    </dgm:pt>
    <dgm:pt modelId="{B9A9001D-CEDC-4A6C-A9A8-6CA6C51D74D1}" type="parTrans" cxnId="{74A8944F-D7B7-451B-A265-5C5D1A5D5517}">
      <dgm:prSet/>
      <dgm:spPr/>
      <dgm:t>
        <a:bodyPr/>
        <a:lstStyle/>
        <a:p>
          <a:endParaRPr lang="en-US"/>
        </a:p>
      </dgm:t>
    </dgm:pt>
    <dgm:pt modelId="{F49A4E0C-F8DD-438A-BAA2-65338F1FA0E4}" type="sibTrans" cxnId="{74A8944F-D7B7-451B-A265-5C5D1A5D5517}">
      <dgm:prSet/>
      <dgm:spPr/>
      <dgm:t>
        <a:bodyPr/>
        <a:lstStyle/>
        <a:p>
          <a:endParaRPr lang="en-US"/>
        </a:p>
      </dgm:t>
    </dgm:pt>
    <dgm:pt modelId="{5A834AC7-4E2F-4811-83F3-90AD55ADA7B5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latin typeface="Montserrat" panose="020B0604020202020204" charset="0"/>
            </a:rPr>
            <a:t>Curve that connects all continuous points (along the border) that have the same color or intensity.</a:t>
          </a:r>
          <a:endParaRPr lang="en-US" dirty="0">
            <a:latin typeface="Montserrat" charset="0"/>
          </a:endParaRPr>
        </a:p>
      </dgm:t>
    </dgm:pt>
    <dgm:pt modelId="{10CF2137-6377-41AE-A43C-EE2C9D9032CB}" type="parTrans" cxnId="{CCA0143E-F871-4559-B01E-74CF0F563A71}">
      <dgm:prSet/>
      <dgm:spPr/>
      <dgm:t>
        <a:bodyPr/>
        <a:lstStyle/>
        <a:p>
          <a:endParaRPr lang="en-US"/>
        </a:p>
      </dgm:t>
    </dgm:pt>
    <dgm:pt modelId="{2800DABB-6B6C-4081-846F-2FFB4E4233B8}" type="sibTrans" cxnId="{CCA0143E-F871-4559-B01E-74CF0F563A71}">
      <dgm:prSet/>
      <dgm:spPr/>
      <dgm:t>
        <a:bodyPr/>
        <a:lstStyle/>
        <a:p>
          <a:endParaRPr lang="en-US"/>
        </a:p>
      </dgm:t>
    </dgm:pt>
    <dgm:pt modelId="{847EDCF0-4034-4196-A6F9-E80A83ACA646}">
      <dgm:prSet phldrT="[Text]"/>
      <dgm:spPr/>
      <dgm:t>
        <a:bodyPr/>
        <a:lstStyle/>
        <a:p>
          <a:r>
            <a:rPr lang="en-US" dirty="0" smtClean="0"/>
            <a:t>Background and Text coloring</a:t>
          </a:r>
          <a:endParaRPr lang="en-US" dirty="0"/>
        </a:p>
      </dgm:t>
    </dgm:pt>
    <dgm:pt modelId="{FCF85920-155A-42A0-B568-F274E60EA6C4}" type="parTrans" cxnId="{751AC2EB-61BD-4B35-9D6D-57915CCB35E9}">
      <dgm:prSet/>
      <dgm:spPr/>
      <dgm:t>
        <a:bodyPr/>
        <a:lstStyle/>
        <a:p>
          <a:endParaRPr lang="en-US"/>
        </a:p>
      </dgm:t>
    </dgm:pt>
    <dgm:pt modelId="{01CB9B65-5A65-4D1B-8422-0E14825D17C3}" type="sibTrans" cxnId="{751AC2EB-61BD-4B35-9D6D-57915CCB35E9}">
      <dgm:prSet/>
      <dgm:spPr/>
      <dgm:t>
        <a:bodyPr/>
        <a:lstStyle/>
        <a:p>
          <a:endParaRPr lang="en-US"/>
        </a:p>
      </dgm:t>
    </dgm:pt>
    <dgm:pt modelId="{ED9C8707-2BED-4091-BEEE-D8720507D18A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latin typeface="Montserrat" charset="0"/>
            </a:rPr>
            <a:t>Change the color of the background into white and the color of the text to black.  </a:t>
          </a:r>
          <a:endParaRPr lang="en-US" dirty="0">
            <a:latin typeface="Montserrat" panose="020B0604020202020204" charset="0"/>
          </a:endParaRPr>
        </a:p>
      </dgm:t>
    </dgm:pt>
    <dgm:pt modelId="{4F52401E-330D-4000-B8A7-7397D492DB07}" type="parTrans" cxnId="{F7940908-BFCE-4315-9A39-01C27FE2ED11}">
      <dgm:prSet/>
      <dgm:spPr/>
      <dgm:t>
        <a:bodyPr/>
        <a:lstStyle/>
        <a:p>
          <a:endParaRPr lang="en-US"/>
        </a:p>
      </dgm:t>
    </dgm:pt>
    <dgm:pt modelId="{6805AF5F-5AC6-48F1-932F-B14050110710}" type="sibTrans" cxnId="{F7940908-BFCE-4315-9A39-01C27FE2ED11}">
      <dgm:prSet/>
      <dgm:spPr/>
      <dgm:t>
        <a:bodyPr/>
        <a:lstStyle/>
        <a:p>
          <a:endParaRPr lang="en-US"/>
        </a:p>
      </dgm:t>
    </dgm:pt>
    <dgm:pt modelId="{5E66F4D3-BBDA-4CB3-945D-7690A1AA99F9}">
      <dgm:prSet/>
      <dgm:spPr/>
      <dgm:t>
        <a:bodyPr/>
        <a:lstStyle/>
        <a:p>
          <a:endParaRPr lang="en-US" dirty="0"/>
        </a:p>
      </dgm:t>
    </dgm:pt>
    <dgm:pt modelId="{1AFE8173-C72A-4EDC-B153-8E4D4B677488}" type="parTrans" cxnId="{A77DC3AA-08ED-4EF1-9E2D-69B9DEA5C911}">
      <dgm:prSet/>
      <dgm:spPr/>
      <dgm:t>
        <a:bodyPr/>
        <a:lstStyle/>
        <a:p>
          <a:endParaRPr lang="en-US"/>
        </a:p>
      </dgm:t>
    </dgm:pt>
    <dgm:pt modelId="{779DA0A3-8275-4A6F-99B4-0208CF3D7838}" type="sibTrans" cxnId="{A77DC3AA-08ED-4EF1-9E2D-69B9DEA5C911}">
      <dgm:prSet/>
      <dgm:spPr/>
      <dgm:t>
        <a:bodyPr/>
        <a:lstStyle/>
        <a:p>
          <a:endParaRPr lang="en-US"/>
        </a:p>
      </dgm:t>
    </dgm:pt>
    <dgm:pt modelId="{91020D63-57A7-460F-A5EB-9C91D6F1DD61}" type="pres">
      <dgm:prSet presAssocID="{85C9B46D-B7DF-4A45-A225-9594D6DBEBB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878BC6-82F6-4D3E-9559-34CA5401D6E1}" type="pres">
      <dgm:prSet presAssocID="{5BDE98D2-2345-4353-BC42-8A64020510A1}" presName="linNode" presStyleCnt="0"/>
      <dgm:spPr/>
    </dgm:pt>
    <dgm:pt modelId="{87212C4E-3726-4EB8-8A10-C4538AD3C8DA}" type="pres">
      <dgm:prSet presAssocID="{5BDE98D2-2345-4353-BC42-8A64020510A1}" presName="parentText" presStyleLbl="node1" presStyleIdx="0" presStyleCnt="3" custLinFactNeighborX="-359" custLinFactNeighborY="749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06144-B2C6-444B-8F0D-8E9AE41557B3}" type="pres">
      <dgm:prSet presAssocID="{5BDE98D2-2345-4353-BC42-8A64020510A1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B8CAA2-E85F-44B3-BBB3-6E4A6462E750}" type="pres">
      <dgm:prSet presAssocID="{F68714B5-3B78-438A-8498-69F5D2EC2208}" presName="sp" presStyleCnt="0"/>
      <dgm:spPr/>
    </dgm:pt>
    <dgm:pt modelId="{EF5BCB89-6560-4442-9B42-5041CFC8AC10}" type="pres">
      <dgm:prSet presAssocID="{2041CCAC-716A-4CF5-AB40-C688095C86AF}" presName="linNode" presStyleCnt="0"/>
      <dgm:spPr/>
    </dgm:pt>
    <dgm:pt modelId="{B8973921-81B9-441A-9F4C-A5EF1D6A7621}" type="pres">
      <dgm:prSet presAssocID="{2041CCAC-716A-4CF5-AB40-C688095C86AF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FCA197-7EFB-469A-B3EB-E14AFA2EC319}" type="pres">
      <dgm:prSet presAssocID="{2041CCAC-716A-4CF5-AB40-C688095C86AF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C0249-8816-43EA-8951-324512FA53E6}" type="pres">
      <dgm:prSet presAssocID="{F49A4E0C-F8DD-438A-BAA2-65338F1FA0E4}" presName="sp" presStyleCnt="0"/>
      <dgm:spPr/>
    </dgm:pt>
    <dgm:pt modelId="{93C6664A-BC6E-4B90-A8C2-70CD5FC66F07}" type="pres">
      <dgm:prSet presAssocID="{847EDCF0-4034-4196-A6F9-E80A83ACA646}" presName="linNode" presStyleCnt="0"/>
      <dgm:spPr/>
    </dgm:pt>
    <dgm:pt modelId="{3D50D80A-FAC3-4907-BCE2-C8C85252296E}" type="pres">
      <dgm:prSet presAssocID="{847EDCF0-4034-4196-A6F9-E80A83ACA646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80EC9-B431-450C-98D0-C50D00DF4A71}" type="pres">
      <dgm:prSet presAssocID="{847EDCF0-4034-4196-A6F9-E80A83ACA646}" presName="descendantText" presStyleLbl="alignAccFollowNode1" presStyleIdx="2" presStyleCnt="3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A8944F-D7B7-451B-A265-5C5D1A5D5517}" srcId="{85C9B46D-B7DF-4A45-A225-9594D6DBEBBE}" destId="{2041CCAC-716A-4CF5-AB40-C688095C86AF}" srcOrd="1" destOrd="0" parTransId="{B9A9001D-CEDC-4A6C-A9A8-6CA6C51D74D1}" sibTransId="{F49A4E0C-F8DD-438A-BAA2-65338F1FA0E4}"/>
    <dgm:cxn modelId="{751AC2EB-61BD-4B35-9D6D-57915CCB35E9}" srcId="{85C9B46D-B7DF-4A45-A225-9594D6DBEBBE}" destId="{847EDCF0-4034-4196-A6F9-E80A83ACA646}" srcOrd="2" destOrd="0" parTransId="{FCF85920-155A-42A0-B568-F274E60EA6C4}" sibTransId="{01CB9B65-5A65-4D1B-8422-0E14825D17C3}"/>
    <dgm:cxn modelId="{510804F2-9205-4EFE-BA72-2BCAB57DB409}" type="presOf" srcId="{2041CCAC-716A-4CF5-AB40-C688095C86AF}" destId="{B8973921-81B9-441A-9F4C-A5EF1D6A7621}" srcOrd="0" destOrd="0" presId="urn:microsoft.com/office/officeart/2005/8/layout/vList5"/>
    <dgm:cxn modelId="{EE0E79CC-B07C-4FA4-BE24-C62161C82849}" type="presOf" srcId="{5E66F4D3-BBDA-4CB3-945D-7690A1AA99F9}" destId="{49580EC9-B431-450C-98D0-C50D00DF4A71}" srcOrd="0" destOrd="1" presId="urn:microsoft.com/office/officeart/2005/8/layout/vList5"/>
    <dgm:cxn modelId="{80EB33F0-DD70-4189-9EDE-9AA5106C607C}" type="presOf" srcId="{D449EA69-B76C-46C4-BD7B-D0E8947DAF5F}" destId="{1BB06144-B2C6-444B-8F0D-8E9AE41557B3}" srcOrd="0" destOrd="0" presId="urn:microsoft.com/office/officeart/2005/8/layout/vList5"/>
    <dgm:cxn modelId="{49A10810-8312-4FCF-986A-93F73172D861}" type="presOf" srcId="{5A834AC7-4E2F-4811-83F3-90AD55ADA7B5}" destId="{E2FCA197-7EFB-469A-B3EB-E14AFA2EC319}" srcOrd="0" destOrd="0" presId="urn:microsoft.com/office/officeart/2005/8/layout/vList5"/>
    <dgm:cxn modelId="{B87A6C0E-D453-46DD-B528-AC72573B4381}" type="presOf" srcId="{ED9C8707-2BED-4091-BEEE-D8720507D18A}" destId="{49580EC9-B431-450C-98D0-C50D00DF4A71}" srcOrd="0" destOrd="0" presId="urn:microsoft.com/office/officeart/2005/8/layout/vList5"/>
    <dgm:cxn modelId="{DB4A6CB9-784F-46A1-B303-347E49CD0312}" type="presOf" srcId="{847EDCF0-4034-4196-A6F9-E80A83ACA646}" destId="{3D50D80A-FAC3-4907-BCE2-C8C85252296E}" srcOrd="0" destOrd="0" presId="urn:microsoft.com/office/officeart/2005/8/layout/vList5"/>
    <dgm:cxn modelId="{A77DC3AA-08ED-4EF1-9E2D-69B9DEA5C911}" srcId="{847EDCF0-4034-4196-A6F9-E80A83ACA646}" destId="{5E66F4D3-BBDA-4CB3-945D-7690A1AA99F9}" srcOrd="1" destOrd="0" parTransId="{1AFE8173-C72A-4EDC-B153-8E4D4B677488}" sibTransId="{779DA0A3-8275-4A6F-99B4-0208CF3D7838}"/>
    <dgm:cxn modelId="{CCA0143E-F871-4559-B01E-74CF0F563A71}" srcId="{2041CCAC-716A-4CF5-AB40-C688095C86AF}" destId="{5A834AC7-4E2F-4811-83F3-90AD55ADA7B5}" srcOrd="0" destOrd="0" parTransId="{10CF2137-6377-41AE-A43C-EE2C9D9032CB}" sibTransId="{2800DABB-6B6C-4081-846F-2FFB4E4233B8}"/>
    <dgm:cxn modelId="{001A7414-8FA3-4C74-BFB6-0CE2251D5D8F}" type="presOf" srcId="{5BDE98D2-2345-4353-BC42-8A64020510A1}" destId="{87212C4E-3726-4EB8-8A10-C4538AD3C8DA}" srcOrd="0" destOrd="0" presId="urn:microsoft.com/office/officeart/2005/8/layout/vList5"/>
    <dgm:cxn modelId="{F7940908-BFCE-4315-9A39-01C27FE2ED11}" srcId="{847EDCF0-4034-4196-A6F9-E80A83ACA646}" destId="{ED9C8707-2BED-4091-BEEE-D8720507D18A}" srcOrd="0" destOrd="0" parTransId="{4F52401E-330D-4000-B8A7-7397D492DB07}" sibTransId="{6805AF5F-5AC6-48F1-932F-B14050110710}"/>
    <dgm:cxn modelId="{5BDE1E69-7FCD-45B2-940D-677FA2C4D325}" type="presOf" srcId="{85C9B46D-B7DF-4A45-A225-9594D6DBEBBE}" destId="{91020D63-57A7-460F-A5EB-9C91D6F1DD61}" srcOrd="0" destOrd="0" presId="urn:microsoft.com/office/officeart/2005/8/layout/vList5"/>
    <dgm:cxn modelId="{B16F362A-C5BE-4F25-9E79-4D74867B835A}" srcId="{5BDE98D2-2345-4353-BC42-8A64020510A1}" destId="{D449EA69-B76C-46C4-BD7B-D0E8947DAF5F}" srcOrd="0" destOrd="0" parTransId="{CEE22647-ED95-4BE8-8800-A5E69DDAEC4E}" sibTransId="{61E04264-AF1E-4179-91FC-6C36F29FD3A1}"/>
    <dgm:cxn modelId="{F6B6200C-BCBD-4E4C-9011-73B432BCA1E7}" srcId="{85C9B46D-B7DF-4A45-A225-9594D6DBEBBE}" destId="{5BDE98D2-2345-4353-BC42-8A64020510A1}" srcOrd="0" destOrd="0" parTransId="{FC4C61EC-FC5F-4BE8-A251-72A417126400}" sibTransId="{F68714B5-3B78-438A-8498-69F5D2EC2208}"/>
    <dgm:cxn modelId="{E7475F3D-787C-4595-B9EB-CD7384D4E1E7}" type="presParOf" srcId="{91020D63-57A7-460F-A5EB-9C91D6F1DD61}" destId="{18878BC6-82F6-4D3E-9559-34CA5401D6E1}" srcOrd="0" destOrd="0" presId="urn:microsoft.com/office/officeart/2005/8/layout/vList5"/>
    <dgm:cxn modelId="{06393F2F-2C7C-43DD-B330-19629F2C237F}" type="presParOf" srcId="{18878BC6-82F6-4D3E-9559-34CA5401D6E1}" destId="{87212C4E-3726-4EB8-8A10-C4538AD3C8DA}" srcOrd="0" destOrd="0" presId="urn:microsoft.com/office/officeart/2005/8/layout/vList5"/>
    <dgm:cxn modelId="{15B63627-8BAB-414B-BE41-403B8B66ED3F}" type="presParOf" srcId="{18878BC6-82F6-4D3E-9559-34CA5401D6E1}" destId="{1BB06144-B2C6-444B-8F0D-8E9AE41557B3}" srcOrd="1" destOrd="0" presId="urn:microsoft.com/office/officeart/2005/8/layout/vList5"/>
    <dgm:cxn modelId="{6AB30088-023C-44D1-BBC6-0ADE04E776E7}" type="presParOf" srcId="{91020D63-57A7-460F-A5EB-9C91D6F1DD61}" destId="{8AB8CAA2-E85F-44B3-BBB3-6E4A6462E750}" srcOrd="1" destOrd="0" presId="urn:microsoft.com/office/officeart/2005/8/layout/vList5"/>
    <dgm:cxn modelId="{8ABDF069-4816-46EF-B838-66181475EA36}" type="presParOf" srcId="{91020D63-57A7-460F-A5EB-9C91D6F1DD61}" destId="{EF5BCB89-6560-4442-9B42-5041CFC8AC10}" srcOrd="2" destOrd="0" presId="urn:microsoft.com/office/officeart/2005/8/layout/vList5"/>
    <dgm:cxn modelId="{5EDB2639-FEB2-4AD8-A140-FE0AE6E8D839}" type="presParOf" srcId="{EF5BCB89-6560-4442-9B42-5041CFC8AC10}" destId="{B8973921-81B9-441A-9F4C-A5EF1D6A7621}" srcOrd="0" destOrd="0" presId="urn:microsoft.com/office/officeart/2005/8/layout/vList5"/>
    <dgm:cxn modelId="{243A6A61-6107-46AB-81F3-A5674DED8411}" type="presParOf" srcId="{EF5BCB89-6560-4442-9B42-5041CFC8AC10}" destId="{E2FCA197-7EFB-469A-B3EB-E14AFA2EC319}" srcOrd="1" destOrd="0" presId="urn:microsoft.com/office/officeart/2005/8/layout/vList5"/>
    <dgm:cxn modelId="{E09F3EA4-82E8-4D3A-ACEB-8D7126B08C54}" type="presParOf" srcId="{91020D63-57A7-460F-A5EB-9C91D6F1DD61}" destId="{B17C0249-8816-43EA-8951-324512FA53E6}" srcOrd="3" destOrd="0" presId="urn:microsoft.com/office/officeart/2005/8/layout/vList5"/>
    <dgm:cxn modelId="{94F1E175-5439-4898-A4C7-A6CD4DB3F7BF}" type="presParOf" srcId="{91020D63-57A7-460F-A5EB-9C91D6F1DD61}" destId="{93C6664A-BC6E-4B90-A8C2-70CD5FC66F07}" srcOrd="4" destOrd="0" presId="urn:microsoft.com/office/officeart/2005/8/layout/vList5"/>
    <dgm:cxn modelId="{F6834438-4C8D-4724-BC0D-ED103C8CB80D}" type="presParOf" srcId="{93C6664A-BC6E-4B90-A8C2-70CD5FC66F07}" destId="{3D50D80A-FAC3-4907-BCE2-C8C85252296E}" srcOrd="0" destOrd="0" presId="urn:microsoft.com/office/officeart/2005/8/layout/vList5"/>
    <dgm:cxn modelId="{FD156663-DD22-4D24-B0D6-9B423B561294}" type="presParOf" srcId="{93C6664A-BC6E-4B90-A8C2-70CD5FC66F07}" destId="{49580EC9-B431-450C-98D0-C50D00DF4A7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06144-B2C6-444B-8F0D-8E9AE41557B3}">
      <dsp:nvSpPr>
        <dsp:cNvPr id="0" name=""/>
        <dsp:cNvSpPr/>
      </dsp:nvSpPr>
      <dsp:spPr>
        <a:xfrm rot="5400000">
          <a:off x="4663623" y="-1888345"/>
          <a:ext cx="782177" cy="4757376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Montserrat" panose="020B0604020202020204" charset="0"/>
              <a:cs typeface="Times New Roman" pitchFamily="18" charset="0"/>
            </a:rPr>
            <a:t>Convert a RGB image to a gray-scale image.</a:t>
          </a:r>
          <a:endParaRPr lang="en-US" sz="1500" kern="1200" dirty="0"/>
        </a:p>
      </dsp:txBody>
      <dsp:txXfrm rot="-5400000">
        <a:off x="2676024" y="137437"/>
        <a:ext cx="4719193" cy="705811"/>
      </dsp:txXfrm>
    </dsp:sp>
    <dsp:sp modelId="{87212C4E-3726-4EB8-8A10-C4538AD3C8DA}">
      <dsp:nvSpPr>
        <dsp:cNvPr id="0" name=""/>
        <dsp:cNvSpPr/>
      </dsp:nvSpPr>
      <dsp:spPr>
        <a:xfrm>
          <a:off x="0" y="1481"/>
          <a:ext cx="2676024" cy="9777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Rescaling</a:t>
          </a:r>
          <a:endParaRPr lang="en-US" sz="2900" kern="1200" dirty="0"/>
        </a:p>
      </dsp:txBody>
      <dsp:txXfrm>
        <a:off x="47728" y="49209"/>
        <a:ext cx="2580568" cy="882265"/>
      </dsp:txXfrm>
    </dsp:sp>
    <dsp:sp modelId="{E2FCA197-7EFB-469A-B3EB-E14AFA2EC319}">
      <dsp:nvSpPr>
        <dsp:cNvPr id="0" name=""/>
        <dsp:cNvSpPr/>
      </dsp:nvSpPr>
      <dsp:spPr>
        <a:xfrm rot="5400000">
          <a:off x="4663623" y="-861738"/>
          <a:ext cx="782177" cy="4757376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Montserrat" panose="020B0604020202020204" charset="0"/>
              <a:cs typeface="Times New Roman" pitchFamily="18" charset="0"/>
            </a:rPr>
            <a:t>Turn a gray-scale image to a black-and white image.</a:t>
          </a:r>
          <a:br>
            <a:rPr lang="en-US" sz="1500" kern="1200" dirty="0" smtClean="0">
              <a:latin typeface="Montserrat" panose="020B0604020202020204" charset="0"/>
              <a:cs typeface="Times New Roman" pitchFamily="18" charset="0"/>
            </a:rPr>
          </a:br>
          <a:r>
            <a:rPr lang="en-US" sz="1500" kern="1200" dirty="0" smtClean="0">
              <a:latin typeface="Montserrat" panose="020B0604020202020204" charset="0"/>
              <a:cs typeface="Times New Roman" pitchFamily="18" charset="0"/>
            </a:rPr>
            <a:t>(using gray-scale threshold).</a:t>
          </a:r>
          <a:endParaRPr lang="en-US" sz="1500" kern="1200" dirty="0"/>
        </a:p>
      </dsp:txBody>
      <dsp:txXfrm rot="-5400000">
        <a:off x="2676024" y="1164044"/>
        <a:ext cx="4719193" cy="705811"/>
      </dsp:txXfrm>
    </dsp:sp>
    <dsp:sp modelId="{B8973921-81B9-441A-9F4C-A5EF1D6A7621}">
      <dsp:nvSpPr>
        <dsp:cNvPr id="0" name=""/>
        <dsp:cNvSpPr/>
      </dsp:nvSpPr>
      <dsp:spPr>
        <a:xfrm>
          <a:off x="0" y="1028089"/>
          <a:ext cx="2676024" cy="9777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Binarization</a:t>
          </a:r>
          <a:endParaRPr lang="en-US" sz="2900" kern="1200" dirty="0"/>
        </a:p>
      </dsp:txBody>
      <dsp:txXfrm>
        <a:off x="47728" y="1075817"/>
        <a:ext cx="2580568" cy="882265"/>
      </dsp:txXfrm>
    </dsp:sp>
    <dsp:sp modelId="{49580EC9-B431-450C-98D0-C50D00DF4A71}">
      <dsp:nvSpPr>
        <dsp:cNvPr id="0" name=""/>
        <dsp:cNvSpPr/>
      </dsp:nvSpPr>
      <dsp:spPr>
        <a:xfrm rot="5400000">
          <a:off x="4663623" y="164869"/>
          <a:ext cx="782177" cy="4757376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Montserrat" panose="020B0604020202020204" charset="0"/>
              <a:cs typeface="Times New Roman" pitchFamily="18" charset="0"/>
            </a:rPr>
            <a:t>Remove noise from  using filter. Replace  pixel value with average of pixel around it.</a:t>
          </a:r>
          <a:endParaRPr lang="en-US" sz="1500" kern="1200" dirty="0"/>
        </a:p>
      </dsp:txBody>
      <dsp:txXfrm rot="-5400000">
        <a:off x="2676024" y="2190652"/>
        <a:ext cx="4719193" cy="705811"/>
      </dsp:txXfrm>
    </dsp:sp>
    <dsp:sp modelId="{3D50D80A-FAC3-4907-BCE2-C8C85252296E}">
      <dsp:nvSpPr>
        <dsp:cNvPr id="0" name=""/>
        <dsp:cNvSpPr/>
      </dsp:nvSpPr>
      <dsp:spPr>
        <a:xfrm>
          <a:off x="0" y="2054696"/>
          <a:ext cx="2676024" cy="9777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Noise Removal</a:t>
          </a:r>
          <a:endParaRPr lang="en-US" sz="2900" kern="1200" dirty="0"/>
        </a:p>
      </dsp:txBody>
      <dsp:txXfrm>
        <a:off x="47728" y="2102424"/>
        <a:ext cx="2580568" cy="8822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06144-B2C6-444B-8F0D-8E9AE41557B3}">
      <dsp:nvSpPr>
        <dsp:cNvPr id="0" name=""/>
        <dsp:cNvSpPr/>
      </dsp:nvSpPr>
      <dsp:spPr>
        <a:xfrm rot="5400000">
          <a:off x="4663623" y="-1888345"/>
          <a:ext cx="782177" cy="4757376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smtClean="0">
              <a:latin typeface="Montserrat" charset="0"/>
              <a:cs typeface="Times New Roman" pitchFamily="18" charset="0"/>
            </a:rPr>
            <a:t>Expand the boundaries of foreground pixel areas (holes become smaller).</a:t>
          </a:r>
          <a:endParaRPr lang="en-US" sz="1400" kern="1200" dirty="0">
            <a:latin typeface="Montserrat" charset="0"/>
          </a:endParaRPr>
        </a:p>
      </dsp:txBody>
      <dsp:txXfrm rot="-5400000">
        <a:off x="2676024" y="137437"/>
        <a:ext cx="4719193" cy="705811"/>
      </dsp:txXfrm>
    </dsp:sp>
    <dsp:sp modelId="{87212C4E-3726-4EB8-8A10-C4538AD3C8DA}">
      <dsp:nvSpPr>
        <dsp:cNvPr id="0" name=""/>
        <dsp:cNvSpPr/>
      </dsp:nvSpPr>
      <dsp:spPr>
        <a:xfrm>
          <a:off x="0" y="1481"/>
          <a:ext cx="2676024" cy="9777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Dilation</a:t>
          </a:r>
          <a:endParaRPr lang="en-US" sz="2900" kern="1200" dirty="0"/>
        </a:p>
      </dsp:txBody>
      <dsp:txXfrm>
        <a:off x="47728" y="49209"/>
        <a:ext cx="2580568" cy="882265"/>
      </dsp:txXfrm>
    </dsp:sp>
    <dsp:sp modelId="{E2FCA197-7EFB-469A-B3EB-E14AFA2EC319}">
      <dsp:nvSpPr>
        <dsp:cNvPr id="0" name=""/>
        <dsp:cNvSpPr/>
      </dsp:nvSpPr>
      <dsp:spPr>
        <a:xfrm rot="5400000">
          <a:off x="4663623" y="-861738"/>
          <a:ext cx="782177" cy="4757376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smtClean="0">
              <a:latin typeface="Montserrat" charset="0"/>
              <a:cs typeface="Times New Roman" pitchFamily="18" charset="0"/>
            </a:rPr>
            <a:t>Erode away the boundaries of areas of foreground pixels (holes become larger).</a:t>
          </a:r>
          <a:endParaRPr lang="en-US" sz="1400" kern="1200" dirty="0">
            <a:latin typeface="Montserrat" charset="0"/>
          </a:endParaRPr>
        </a:p>
      </dsp:txBody>
      <dsp:txXfrm rot="-5400000">
        <a:off x="2676024" y="1164044"/>
        <a:ext cx="4719193" cy="705811"/>
      </dsp:txXfrm>
    </dsp:sp>
    <dsp:sp modelId="{B8973921-81B9-441A-9F4C-A5EF1D6A7621}">
      <dsp:nvSpPr>
        <dsp:cNvPr id="0" name=""/>
        <dsp:cNvSpPr/>
      </dsp:nvSpPr>
      <dsp:spPr>
        <a:xfrm>
          <a:off x="0" y="1028089"/>
          <a:ext cx="2676024" cy="9777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Erosion</a:t>
          </a:r>
          <a:endParaRPr lang="en-US" sz="2900" kern="1200" dirty="0"/>
        </a:p>
      </dsp:txBody>
      <dsp:txXfrm>
        <a:off x="47728" y="1075817"/>
        <a:ext cx="2580568" cy="882265"/>
      </dsp:txXfrm>
    </dsp:sp>
    <dsp:sp modelId="{49580EC9-B431-450C-98D0-C50D00DF4A71}">
      <dsp:nvSpPr>
        <dsp:cNvPr id="0" name=""/>
        <dsp:cNvSpPr/>
      </dsp:nvSpPr>
      <dsp:spPr>
        <a:xfrm rot="5400000">
          <a:off x="4663623" y="164869"/>
          <a:ext cx="782177" cy="4757376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Montserrat" panose="020B0604020202020204" charset="0"/>
            </a:rPr>
            <a:t>Erosion followed by dilation (remove the thin protrusions and internal noise from the image).</a:t>
          </a:r>
          <a:endParaRPr lang="en-US" sz="1400" kern="1200" dirty="0">
            <a:latin typeface="Montserrat" panose="020B060402020202020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</dsp:txBody>
      <dsp:txXfrm rot="-5400000">
        <a:off x="2676024" y="2190652"/>
        <a:ext cx="4719193" cy="705811"/>
      </dsp:txXfrm>
    </dsp:sp>
    <dsp:sp modelId="{3D50D80A-FAC3-4907-BCE2-C8C85252296E}">
      <dsp:nvSpPr>
        <dsp:cNvPr id="0" name=""/>
        <dsp:cNvSpPr/>
      </dsp:nvSpPr>
      <dsp:spPr>
        <a:xfrm>
          <a:off x="0" y="2054696"/>
          <a:ext cx="2676024" cy="9777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Opening</a:t>
          </a:r>
          <a:endParaRPr lang="en-US" sz="2900" kern="1200" dirty="0"/>
        </a:p>
      </dsp:txBody>
      <dsp:txXfrm>
        <a:off x="47728" y="2102424"/>
        <a:ext cx="2580568" cy="8822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06144-B2C6-444B-8F0D-8E9AE41557B3}">
      <dsp:nvSpPr>
        <dsp:cNvPr id="0" name=""/>
        <dsp:cNvSpPr/>
      </dsp:nvSpPr>
      <dsp:spPr>
        <a:xfrm rot="5400000">
          <a:off x="4663623" y="-1888345"/>
          <a:ext cx="782177" cy="4757376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Montserrat" charset="0"/>
            </a:rPr>
            <a:t>Dilation followed by erosion (erase the small holes, smoothen contours and fuse narrow breaks).</a:t>
          </a:r>
          <a:endParaRPr lang="en-US" sz="1400" kern="1200" dirty="0">
            <a:latin typeface="Montserrat" charset="0"/>
          </a:endParaRPr>
        </a:p>
      </dsp:txBody>
      <dsp:txXfrm rot="-5400000">
        <a:off x="2676024" y="137437"/>
        <a:ext cx="4719193" cy="705811"/>
      </dsp:txXfrm>
    </dsp:sp>
    <dsp:sp modelId="{87212C4E-3726-4EB8-8A10-C4538AD3C8DA}">
      <dsp:nvSpPr>
        <dsp:cNvPr id="0" name=""/>
        <dsp:cNvSpPr/>
      </dsp:nvSpPr>
      <dsp:spPr>
        <a:xfrm>
          <a:off x="0" y="74800"/>
          <a:ext cx="2676024" cy="9777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Closing</a:t>
          </a:r>
          <a:endParaRPr lang="en-US" sz="2500" kern="1200" dirty="0"/>
        </a:p>
      </dsp:txBody>
      <dsp:txXfrm>
        <a:off x="47728" y="122528"/>
        <a:ext cx="2580568" cy="882265"/>
      </dsp:txXfrm>
    </dsp:sp>
    <dsp:sp modelId="{E2FCA197-7EFB-469A-B3EB-E14AFA2EC319}">
      <dsp:nvSpPr>
        <dsp:cNvPr id="0" name=""/>
        <dsp:cNvSpPr/>
      </dsp:nvSpPr>
      <dsp:spPr>
        <a:xfrm rot="5400000">
          <a:off x="4663623" y="-861738"/>
          <a:ext cx="782177" cy="4757376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Montserrat" panose="020B0604020202020204" charset="0"/>
            </a:rPr>
            <a:t>Curve that connects all continuous points (along the border) that have the same color or intensity.</a:t>
          </a:r>
          <a:endParaRPr lang="en-US" sz="1400" kern="1200" dirty="0">
            <a:latin typeface="Montserrat" charset="0"/>
          </a:endParaRPr>
        </a:p>
      </dsp:txBody>
      <dsp:txXfrm rot="-5400000">
        <a:off x="2676024" y="1164044"/>
        <a:ext cx="4719193" cy="705811"/>
      </dsp:txXfrm>
    </dsp:sp>
    <dsp:sp modelId="{B8973921-81B9-441A-9F4C-A5EF1D6A7621}">
      <dsp:nvSpPr>
        <dsp:cNvPr id="0" name=""/>
        <dsp:cNvSpPr/>
      </dsp:nvSpPr>
      <dsp:spPr>
        <a:xfrm>
          <a:off x="0" y="1028089"/>
          <a:ext cx="2676024" cy="9777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Contour Filtering</a:t>
          </a:r>
          <a:endParaRPr lang="en-US" sz="2500" kern="1200" dirty="0"/>
        </a:p>
      </dsp:txBody>
      <dsp:txXfrm>
        <a:off x="47728" y="1075817"/>
        <a:ext cx="2580568" cy="882265"/>
      </dsp:txXfrm>
    </dsp:sp>
    <dsp:sp modelId="{49580EC9-B431-450C-98D0-C50D00DF4A71}">
      <dsp:nvSpPr>
        <dsp:cNvPr id="0" name=""/>
        <dsp:cNvSpPr/>
      </dsp:nvSpPr>
      <dsp:spPr>
        <a:xfrm rot="5400000">
          <a:off x="4663623" y="164869"/>
          <a:ext cx="782177" cy="4757376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Montserrat" charset="0"/>
            </a:rPr>
            <a:t>Change the color of the background into white and the color of the text to black.  </a:t>
          </a:r>
          <a:endParaRPr lang="en-US" sz="1400" kern="1200" dirty="0">
            <a:latin typeface="Montserrat" panose="020B060402020202020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</dsp:txBody>
      <dsp:txXfrm rot="-5400000">
        <a:off x="2676024" y="2190652"/>
        <a:ext cx="4719193" cy="705811"/>
      </dsp:txXfrm>
    </dsp:sp>
    <dsp:sp modelId="{3D50D80A-FAC3-4907-BCE2-C8C85252296E}">
      <dsp:nvSpPr>
        <dsp:cNvPr id="0" name=""/>
        <dsp:cNvSpPr/>
      </dsp:nvSpPr>
      <dsp:spPr>
        <a:xfrm>
          <a:off x="0" y="2054696"/>
          <a:ext cx="2676024" cy="9777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Background and Text coloring</a:t>
          </a:r>
          <a:endParaRPr lang="en-US" sz="2500" kern="1200" dirty="0"/>
        </a:p>
      </dsp:txBody>
      <dsp:txXfrm>
        <a:off x="47728" y="2102424"/>
        <a:ext cx="2580568" cy="882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25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109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700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86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958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234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959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fc25fbfc5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fc25fbfc5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64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217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200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218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869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541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401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029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206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1" name="Google Shape;11;p2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gradFill>
              <a:gsLst>
                <a:gs pos="0">
                  <a:srgbClr val="00D0FF">
                    <a:alpha val="11764"/>
                    <a:alpha val="11730"/>
                  </a:srgbClr>
                </a:gs>
                <a:gs pos="100000">
                  <a:srgbClr val="00D0FF">
                    <a:alpha val="0"/>
                    <a:alpha val="1173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7" name="Google Shape;17;p3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24" name="Google Shape;24;p4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810450" y="6702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32" name="Google Shape;32;p5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6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40" name="Google Shape;40;p6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815605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3" name="Google Shape;73;p10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9" name="Google Shape;79;p11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4.xml"/><Relationship Id="rId5" Type="http://schemas.openxmlformats.org/officeDocument/2006/relationships/slide" Target="slide30.xml"/><Relationship Id="rId4" Type="http://schemas.openxmlformats.org/officeDocument/2006/relationships/slide" Target="slide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18" name="Google Shape;298;p43"/>
          <p:cNvSpPr txBox="1">
            <a:spLocks/>
          </p:cNvSpPr>
          <p:nvPr/>
        </p:nvSpPr>
        <p:spPr>
          <a:xfrm>
            <a:off x="2378218" y="4476750"/>
            <a:ext cx="4148556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smtClean="0">
                <a:latin typeface="Montserrat" charset="0"/>
                <a:cs typeface="Times New Roman" pitchFamily="18" charset="0"/>
              </a:rPr>
              <a:t>June 2022</a:t>
            </a:r>
            <a:endParaRPr lang="en-US" sz="1800" dirty="0">
              <a:latin typeface="Montserrat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5" y="133350"/>
            <a:ext cx="2011823" cy="2011823"/>
          </a:xfrm>
          <a:prstGeom prst="rect">
            <a:avLst/>
          </a:prstGeom>
        </p:spPr>
      </p:pic>
      <p:sp>
        <p:nvSpPr>
          <p:cNvPr id="20" name="Google Shape;103;p14"/>
          <p:cNvSpPr txBox="1">
            <a:spLocks/>
          </p:cNvSpPr>
          <p:nvPr/>
        </p:nvSpPr>
        <p:spPr>
          <a:xfrm>
            <a:off x="1155646" y="2268608"/>
            <a:ext cx="6593700" cy="19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GRADUATION PROJECT </a:t>
            </a:r>
          </a:p>
          <a:p>
            <a:pPr marL="0" indent="0" algn="ctr">
              <a:buFont typeface="Montserrat Light"/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ENCS530</a:t>
            </a:r>
          </a:p>
          <a:p>
            <a:pPr marL="0" indent="0" algn="ctr">
              <a:buFont typeface="Montserrat Light"/>
              <a:buNone/>
            </a:pPr>
            <a:endParaRPr lang="en-US" b="1" dirty="0" smtClean="0">
              <a:solidFill>
                <a:schemeClr val="accent2"/>
              </a:solidFill>
            </a:endParaRPr>
          </a:p>
          <a:p>
            <a:pPr marL="0" indent="0" algn="ctr">
              <a:buFont typeface="Montserrat Light"/>
              <a:buNone/>
            </a:pPr>
            <a:endParaRPr lang="en-US" b="1" dirty="0" smtClean="0">
              <a:solidFill>
                <a:schemeClr val="accent2"/>
              </a:solidFill>
            </a:endParaRPr>
          </a:p>
          <a:p>
            <a:pPr marL="76200" indent="0" algn="ctr">
              <a:buNone/>
            </a:pPr>
            <a:r>
              <a:rPr lang="en-US" sz="1800" dirty="0">
                <a:latin typeface="Montserrat" charset="0"/>
                <a:cs typeface="Times New Roman" pitchFamily="18" charset="0"/>
              </a:rPr>
              <a:t>Supervised By: Dr. Hanna Bullata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3</a:t>
            </a:r>
            <a:r>
              <a:rPr lang="en" dirty="0" smtClean="0">
                <a:solidFill>
                  <a:schemeClr val="accent1"/>
                </a:solidFill>
              </a:rPr>
              <a:t>.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LITERATURE REVIEW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928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178" y="361950"/>
            <a:ext cx="7433400" cy="396300"/>
          </a:xfrm>
        </p:spPr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3178" y="956096"/>
            <a:ext cx="8288700" cy="304660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SzPct val="130000"/>
              <a:buFont typeface="Arial" pitchFamily="34" charset="0"/>
              <a:buChar char="•"/>
            </a:pPr>
            <a:r>
              <a:rPr lang="en-US" sz="1800" dirty="0">
                <a:latin typeface="Montserrat" panose="020B0604020202020204" charset="0"/>
                <a:ea typeface="+mn-lt"/>
                <a:cs typeface="Times New Roman" pitchFamily="18" charset="0"/>
              </a:rPr>
              <a:t>A lot of research on autonomous and semi-autonomous robots. </a:t>
            </a:r>
          </a:p>
          <a:p>
            <a:pPr marL="285750" indent="-285750">
              <a:lnSpc>
                <a:spcPct val="150000"/>
              </a:lnSpc>
              <a:buSzPct val="130000"/>
              <a:buFont typeface="Arial" pitchFamily="34" charset="0"/>
              <a:buChar char="•"/>
            </a:pPr>
            <a:r>
              <a:rPr lang="en-US" sz="1800" dirty="0">
                <a:latin typeface="Montserrat" panose="020B0604020202020204" charset="0"/>
                <a:ea typeface="+mn-lt"/>
                <a:cs typeface="Times New Roman" pitchFamily="18" charset="0"/>
              </a:rPr>
              <a:t>Service robots classification: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Montserrat" panose="020B0604020202020204" charset="0"/>
                <a:ea typeface="+mn-lt"/>
                <a:cs typeface="Times New Roman" pitchFamily="18" charset="0"/>
              </a:rPr>
              <a:t>Professional service robots.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Montserrat" panose="020B0604020202020204" charset="0"/>
                <a:ea typeface="+mn-lt"/>
                <a:cs typeface="Times New Roman" pitchFamily="18" charset="0"/>
              </a:rPr>
              <a:t>Personal service robots.</a:t>
            </a:r>
          </a:p>
          <a:p>
            <a:pPr marL="285750" indent="-285750">
              <a:lnSpc>
                <a:spcPct val="150000"/>
              </a:lnSpc>
              <a:buSzPct val="130000"/>
              <a:buFont typeface="Arial" pitchFamily="34" charset="0"/>
              <a:buChar char="•"/>
            </a:pPr>
            <a:r>
              <a:rPr lang="en-US" sz="1800" dirty="0">
                <a:latin typeface="Montserrat" panose="020B0604020202020204" charset="0"/>
                <a:ea typeface="+mn-lt"/>
                <a:cs typeface="Times New Roman" pitchFamily="18" charset="0"/>
              </a:rPr>
              <a:t>Service robots job: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Montserrat" panose="020B0604020202020204" charset="0"/>
                <a:ea typeface="+mn-lt"/>
                <a:cs typeface="Times New Roman" pitchFamily="18" charset="0"/>
              </a:rPr>
              <a:t>Assist with housework.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Montserrat" panose="020B0604020202020204" charset="0"/>
                <a:ea typeface="+mn-lt"/>
                <a:cs typeface="Times New Roman" pitchFamily="18" charset="0"/>
              </a:rPr>
              <a:t>Search and monitor.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Montserrat" panose="020B0604020202020204" charset="0"/>
                <a:ea typeface="+mn-lt"/>
                <a:cs typeface="Times New Roman" pitchFamily="18" charset="0"/>
              </a:rPr>
              <a:t>Assist people with special needs.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Montserrat" panose="020B0604020202020204" charset="0"/>
                <a:ea typeface="+mn-lt"/>
                <a:cs typeface="Times New Roman" pitchFamily="18" charset="0"/>
              </a:rPr>
              <a:t>Used for dangerous or impossible manual tasks</a:t>
            </a:r>
            <a:r>
              <a:rPr lang="en-US" sz="1400" dirty="0" smtClean="0">
                <a:latin typeface="Montserrat" panose="020B0604020202020204" charset="0"/>
                <a:ea typeface="+mn-lt"/>
                <a:cs typeface="Times New Roman" pitchFamily="18" charset="0"/>
              </a:rPr>
              <a:t>..</a:t>
            </a:r>
            <a:endParaRPr lang="en-US" sz="1600" dirty="0">
              <a:latin typeface="Montserrat" panose="020B0604020202020204" charset="0"/>
              <a:ea typeface="+mn-lt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04688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886509" y="1452426"/>
            <a:ext cx="7888339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algn="just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2000" dirty="0" smtClean="0">
                <a:solidFill>
                  <a:schemeClr val="accent2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Research is still active in the field of robotics.</a:t>
            </a:r>
          </a:p>
          <a:p>
            <a:pPr algn="just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2000" dirty="0" smtClean="0">
                <a:solidFill>
                  <a:schemeClr val="accent2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Robots designed to perform library tasks are still relatively rare.</a:t>
            </a:r>
          </a:p>
          <a:p>
            <a:pPr algn="just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2000" dirty="0" smtClean="0">
                <a:solidFill>
                  <a:schemeClr val="accent2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An autonomous solution for librarian robots is presented.</a:t>
            </a:r>
          </a:p>
          <a:p>
            <a:pPr algn="just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2000" dirty="0" smtClean="0">
                <a:solidFill>
                  <a:schemeClr val="accent2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Extract a book requested by a user from the bookshelf if this book is located.</a:t>
            </a:r>
            <a:endParaRPr lang="en-US" sz="2000" dirty="0" smtClean="0">
              <a:solidFill>
                <a:schemeClr val="accent2"/>
              </a:solidFill>
              <a:latin typeface="Montserrat" panose="020B0604020202020204" charset="0"/>
              <a:cs typeface="Times New Roman" pitchFamily="18" charset="0"/>
            </a:endParaRPr>
          </a:p>
          <a:p>
            <a:pPr algn="just"/>
            <a:endParaRPr lang="en-US" dirty="0">
              <a:solidFill>
                <a:schemeClr val="accent2"/>
              </a:solidFill>
              <a:latin typeface="Montserrat" panose="020B060402020202020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55300" y="8800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 smtClean="0"/>
              <a:t>Literature Review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2779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162" y="438150"/>
            <a:ext cx="7433400" cy="396300"/>
          </a:xfrm>
        </p:spPr>
        <p:txBody>
          <a:bodyPr/>
          <a:lstStyle/>
          <a:p>
            <a:r>
              <a:rPr lang="en-US" sz="2400" dirty="0" smtClean="0"/>
              <a:t>Librarian Robot Overall System Description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77" y="1047750"/>
            <a:ext cx="3645569" cy="32410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80783" y="4348168"/>
            <a:ext cx="37561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ontserrat" panose="020B0604020202020204" charset="0"/>
                <a:cs typeface="Times New Roman" pitchFamily="18" charset="0"/>
              </a:rPr>
              <a:t>Figure 1: System functionality flow chart</a:t>
            </a:r>
          </a:p>
        </p:txBody>
      </p:sp>
    </p:spTree>
    <p:extLst>
      <p:ext uri="{BB962C8B-B14F-4D97-AF65-F5344CB8AC3E}">
        <p14:creationId xmlns:p14="http://schemas.microsoft.com/office/powerpoint/2010/main" val="3167068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55300" y="8800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 smtClean="0">
                <a:solidFill>
                  <a:schemeClr val="bg1"/>
                </a:solidFill>
              </a:rPr>
              <a:t>Gripping Operation 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886509" y="1452426"/>
            <a:ext cx="7888339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Gripper design depends on:</a:t>
            </a:r>
          </a:p>
          <a:p>
            <a:pPr marL="914400" lvl="4" indent="-457200">
              <a:buClr>
                <a:schemeClr val="bg1"/>
              </a:buClr>
              <a:buSzPct val="120000"/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Maximum 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book size and weight and minimum 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thickness.</a:t>
            </a:r>
          </a:p>
          <a:p>
            <a:pPr marL="914400" lvl="4" indent="-457200">
              <a:buClr>
                <a:schemeClr val="bg1"/>
              </a:buClr>
              <a:buSzPct val="120000"/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M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aximum 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shelf depth.</a:t>
            </a:r>
          </a:p>
          <a:p>
            <a:endParaRPr lang="en-US" sz="2000" dirty="0">
              <a:solidFill>
                <a:schemeClr val="accent2">
                  <a:lumMod val="75000"/>
                </a:schemeClr>
              </a:solidFill>
              <a:latin typeface="Montserrat" panose="020B0604020202020204" charset="0"/>
              <a:ea typeface="+mn-lt"/>
              <a:cs typeface="Times New Roman" pitchFamily="18" charset="0"/>
            </a:endParaRPr>
          </a:p>
          <a:p>
            <a:endParaRPr lang="en-US" sz="2000" dirty="0">
              <a:solidFill>
                <a:schemeClr val="accent2">
                  <a:lumMod val="75000"/>
                </a:schemeClr>
              </a:solidFill>
              <a:latin typeface="Montserrat" panose="020B0604020202020204" charset="0"/>
              <a:ea typeface="+mn-lt"/>
              <a:cs typeface="Times New Roman" pitchFamily="18" charset="0"/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The book grasping process involves two main steps: </a:t>
            </a:r>
          </a:p>
          <a:p>
            <a:pPr marL="800100" lvl="1" indent="-342900">
              <a:buClr>
                <a:schemeClr val="bg1"/>
              </a:buClr>
              <a:buSzPct val="120000"/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Pick 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up the 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book.</a:t>
            </a:r>
          </a:p>
          <a:p>
            <a:pPr marL="800100" lvl="1" indent="-342900">
              <a:buClr>
                <a:schemeClr val="bg1"/>
              </a:buClr>
              <a:buSzPct val="120000"/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R</a:t>
            </a:r>
            <a:r>
              <a:rPr lang="en-US" sz="1800" dirty="0" smtClean="0">
                <a:solidFill>
                  <a:schemeClr val="bg1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eposition 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it. </a:t>
            </a:r>
            <a:endParaRPr lang="en-US" sz="1800" dirty="0">
              <a:solidFill>
                <a:schemeClr val="bg1"/>
              </a:solidFill>
              <a:latin typeface="Montserrat" panose="020B0604020202020204" charset="0"/>
              <a:cs typeface="Times New Roman" pitchFamily="18" charset="0"/>
            </a:endParaRPr>
          </a:p>
          <a:p>
            <a:pPr algn="just"/>
            <a:endParaRPr lang="en-US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786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UJI Robot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The UJI (i.e. the acronym of the University </a:t>
            </a:r>
            <a:r>
              <a:rPr lang="en-US" sz="1800" dirty="0" err="1">
                <a:solidFill>
                  <a:schemeClr val="tx1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Jaume</a:t>
            </a:r>
            <a:r>
              <a:rPr lang="en-US" sz="1800" dirty="0">
                <a:solidFill>
                  <a:schemeClr val="tx1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-I, </a:t>
            </a:r>
            <a:r>
              <a:rPr lang="en-US" sz="1800" dirty="0" err="1">
                <a:solidFill>
                  <a:schemeClr val="tx1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Castellón</a:t>
            </a:r>
            <a:r>
              <a:rPr lang="en-US" sz="1800" dirty="0">
                <a:solidFill>
                  <a:schemeClr val="tx1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, Spain)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Librarian robot designed to help with daily tasks (service robot).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Contains a prototype mobile manipulator.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At first, it employed as an assistant in public libraries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Montserrat" panose="020B0604020202020204" charset="0"/>
                <a:ea typeface="+mn-lt"/>
                <a:cs typeface="Times New Roman" pitchFamily="18" charset="0"/>
              </a:rPr>
              <a:t>Look for books on the shelves, collect them and transport them to a certain place.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4049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Montserrat" panose="020B0604020202020204" charset="0"/>
              </a:rPr>
              <a:t>16</a:t>
            </a:fld>
            <a:endParaRPr>
              <a:solidFill>
                <a:schemeClr val="lt1"/>
              </a:solidFill>
              <a:latin typeface="Montserrat" panose="020B060402020202020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818" y="3415980"/>
            <a:ext cx="4191000" cy="1219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78341" y="4693244"/>
            <a:ext cx="38122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Montserrat" panose="020B0604020202020204" charset="0"/>
                <a:cs typeface="Times New Roman" pitchFamily="18" charset="0"/>
              </a:rPr>
              <a:t>Figure </a:t>
            </a:r>
            <a:r>
              <a:rPr lang="en-US" sz="1100" dirty="0" smtClean="0">
                <a:latin typeface="Montserrat" panose="020B0604020202020204" charset="0"/>
                <a:cs typeface="Times New Roman" pitchFamily="18" charset="0"/>
              </a:rPr>
              <a:t>2: </a:t>
            </a:r>
            <a:r>
              <a:rPr lang="en-US" sz="1100" dirty="0">
                <a:latin typeface="Montserrat" panose="020B0604020202020204" charset="0"/>
                <a:cs typeface="Times New Roman" pitchFamily="18" charset="0"/>
              </a:rPr>
              <a:t>The system in action. (M. Prats et al., 2004)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285750"/>
            <a:ext cx="7433400" cy="396300"/>
          </a:xfrm>
        </p:spPr>
        <p:txBody>
          <a:bodyPr/>
          <a:lstStyle/>
          <a:p>
            <a:r>
              <a:rPr lang="en-US" dirty="0" smtClean="0"/>
              <a:t>UJI Design Requirements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914400" y="756376"/>
            <a:ext cx="7433400" cy="3033900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dirty="0">
                <a:latin typeface="Montserrat" panose="020B0604020202020204" charset="0"/>
                <a:cs typeface="Times New Roman" pitchFamily="18" charset="0"/>
              </a:rPr>
              <a:t>Camera in hand (MEGA-D Megapixel Digital Stereo Head).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dirty="0">
                <a:latin typeface="Montserrat" panose="020B0604020202020204" charset="0"/>
                <a:cs typeface="Times New Roman" pitchFamily="18" charset="0"/>
              </a:rPr>
              <a:t>Robot arm (Mitsubishi PA-10, 7 DOF parallel jaw gripper).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dirty="0">
                <a:latin typeface="Montserrat" panose="020B0604020202020204" charset="0"/>
                <a:cs typeface="Times New Roman" pitchFamily="18" charset="0"/>
              </a:rPr>
              <a:t>Mobile platform (Nomadic) </a:t>
            </a:r>
            <a:r>
              <a:rPr lang="en-US" sz="1800" dirty="0">
                <a:latin typeface="Montserrat" panose="020B0604020202020204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en-US" sz="1800" dirty="0">
                <a:latin typeface="Montserrat" panose="020B0604020202020204" charset="0"/>
                <a:cs typeface="Times New Roman" pitchFamily="18" charset="0"/>
              </a:rPr>
              <a:t>(</a:t>
            </a:r>
            <a:r>
              <a:rPr lang="en-US" sz="1800" dirty="0" err="1">
                <a:latin typeface="Montserrat" panose="020B0604020202020204" charset="0"/>
                <a:cs typeface="Times New Roman" pitchFamily="18" charset="0"/>
              </a:rPr>
              <a:t>ActivMedia</a:t>
            </a:r>
            <a:r>
              <a:rPr lang="en-US" sz="1800" dirty="0">
                <a:latin typeface="Montserrat" panose="020B0604020202020204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Montserrat" panose="020B0604020202020204" charset="0"/>
                <a:cs typeface="Times New Roman" pitchFamily="18" charset="0"/>
              </a:rPr>
              <a:t>PowerBot</a:t>
            </a:r>
            <a:r>
              <a:rPr lang="en-US" sz="1800" dirty="0">
                <a:latin typeface="Montserrat" panose="020B0604020202020204" charset="0"/>
                <a:cs typeface="Times New Roman" pitchFamily="18" charset="0"/>
              </a:rPr>
              <a:t>).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dirty="0">
                <a:latin typeface="Montserrat" panose="020B0604020202020204" charset="0"/>
                <a:cs typeface="Times New Roman" pitchFamily="18" charset="0"/>
              </a:rPr>
              <a:t>266 MHz Pentium II Processor </a:t>
            </a:r>
            <a:r>
              <a:rPr lang="en-US" sz="1800" dirty="0">
                <a:latin typeface="Montserrat" panose="020B0604020202020204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en-US" sz="1800" dirty="0">
                <a:latin typeface="Montserrat" panose="020B0604020202020204" charset="0"/>
                <a:cs typeface="Times New Roman" pitchFamily="18" charset="0"/>
              </a:rPr>
              <a:t>1.2 GHz Pentium IV Processor</a:t>
            </a:r>
            <a:r>
              <a:rPr lang="en-US" sz="1800" dirty="0" smtClean="0">
                <a:latin typeface="Montserrat" panose="020B0604020202020204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Montserrat" panose="020B0604020202020204" charset="0"/>
                <a:cs typeface="Times New Roman" pitchFamily="18" charset="0"/>
              </a:rPr>
              <a:t>Tactile sensors added on the robot's fingertips.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sz="1800" dirty="0">
              <a:latin typeface="Montserrat" panose="020B0604020202020204" charset="0"/>
              <a:cs typeface="Times New Roman" pitchFamily="18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90942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300" y="594732"/>
            <a:ext cx="6876212" cy="860593"/>
          </a:xfrm>
        </p:spPr>
        <p:txBody>
          <a:bodyPr/>
          <a:lstStyle/>
          <a:p>
            <a:pPr algn="ctr"/>
            <a:r>
              <a:rPr lang="en-US" sz="2800" dirty="0">
                <a:latin typeface="Montserrat" panose="020B0604020202020204" charset="0"/>
                <a:cs typeface="Times New Roman" pitchFamily="18" charset="0"/>
              </a:rPr>
              <a:t>Hough transform </a:t>
            </a:r>
            <a:br>
              <a:rPr lang="en-US" sz="2800" dirty="0">
                <a:latin typeface="Montserrat" panose="020B0604020202020204" charset="0"/>
                <a:cs typeface="Times New Roman" pitchFamily="18" charset="0"/>
              </a:rPr>
            </a:br>
            <a:r>
              <a:rPr lang="en-US" sz="2800" dirty="0">
                <a:latin typeface="Montserrat" panose="020B0604020202020204" charset="0"/>
                <a:cs typeface="Times New Roman" pitchFamily="18" charset="0"/>
              </a:rPr>
              <a:t>(Line Detection method)</a:t>
            </a:r>
            <a:endParaRPr lang="en-US" sz="2800" dirty="0">
              <a:latin typeface="Montserrat" panose="020B06040202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300" y="1772118"/>
            <a:ext cx="7433400" cy="3033900"/>
          </a:xfrm>
        </p:spPr>
        <p:txBody>
          <a:bodyPr/>
          <a:lstStyle/>
          <a:p>
            <a:pPr marL="520700" indent="-342900" algn="just"/>
            <a:r>
              <a:rPr lang="en-US" sz="1500" dirty="0">
                <a:latin typeface="Montserrat" panose="020B0604020202020204" charset="0"/>
                <a:cs typeface="Times New Roman" pitchFamily="18" charset="0"/>
              </a:rPr>
              <a:t>Traditional method for boundary detection.</a:t>
            </a:r>
          </a:p>
          <a:p>
            <a:pPr marL="349250" indent="-171450" algn="just">
              <a:buFont typeface="Wingdings" panose="05000000000000000000" pitchFamily="2" charset="2"/>
              <a:buChar char="q"/>
            </a:pPr>
            <a:endParaRPr lang="en-US" sz="1500" dirty="0">
              <a:latin typeface="Montserrat" panose="020B0604020202020204" charset="0"/>
              <a:cs typeface="Times New Roman" pitchFamily="18" charset="0"/>
            </a:endParaRPr>
          </a:p>
          <a:p>
            <a:pPr marL="520700" indent="-342900" algn="just"/>
            <a:r>
              <a:rPr lang="en-US" sz="1500" dirty="0">
                <a:latin typeface="Montserrat" panose="020B0604020202020204" charset="0"/>
                <a:cs typeface="Times New Roman" pitchFamily="18" charset="0"/>
              </a:rPr>
              <a:t>Hough transform is a common line detection approach use to detect book boundaries in order to extract individual books.</a:t>
            </a:r>
          </a:p>
          <a:p>
            <a:pPr marL="349250" indent="-171450" algn="just">
              <a:buFont typeface="Wingdings" panose="05000000000000000000" pitchFamily="2" charset="2"/>
              <a:buChar char="q"/>
            </a:pPr>
            <a:endParaRPr lang="en-US" sz="1500" dirty="0">
              <a:latin typeface="Montserrat" panose="020B0604020202020204" charset="0"/>
              <a:cs typeface="Times New Roman" pitchFamily="18" charset="0"/>
            </a:endParaRPr>
          </a:p>
          <a:p>
            <a:pPr marL="520700" indent="-342900" algn="just"/>
            <a:r>
              <a:rPr lang="en-US" sz="1500" dirty="0">
                <a:latin typeface="Montserrat" panose="020B0604020202020204" charset="0"/>
                <a:cs typeface="Times New Roman" pitchFamily="18" charset="0"/>
              </a:rPr>
              <a:t>Accuracies are not always enough.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4910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028" y="453604"/>
            <a:ext cx="7433400" cy="396300"/>
          </a:xfrm>
        </p:spPr>
        <p:txBody>
          <a:bodyPr/>
          <a:lstStyle/>
          <a:p>
            <a:r>
              <a:rPr lang="en-US" sz="2800" dirty="0" smtClean="0"/>
              <a:t>Model-based Book Boundary Detection 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028" y="1047750"/>
            <a:ext cx="5816156" cy="3580004"/>
          </a:xfrm>
        </p:spPr>
        <p:txBody>
          <a:bodyPr/>
          <a:lstStyle/>
          <a:p>
            <a:pPr marL="463550" indent="-285750" algn="just">
              <a:buFont typeface="Arial" pitchFamily="34" charset="0"/>
              <a:buChar char="•"/>
            </a:pPr>
            <a:r>
              <a:rPr lang="en-US" sz="1500" dirty="0">
                <a:latin typeface="Montserrat" panose="020B0604020202020204" charset="0"/>
                <a:cs typeface="Times New Roman" pitchFamily="18" charset="0"/>
              </a:rPr>
              <a:t>A novel technique to extract individual book titles from bookshelf </a:t>
            </a:r>
            <a:r>
              <a:rPr lang="en-US" sz="1500" dirty="0" smtClean="0">
                <a:latin typeface="Montserrat" panose="020B0604020202020204" charset="0"/>
                <a:cs typeface="Times New Roman" pitchFamily="18" charset="0"/>
              </a:rPr>
              <a:t>images.</a:t>
            </a:r>
          </a:p>
          <a:p>
            <a:pPr marL="463550" indent="-285750" algn="just">
              <a:buFont typeface="Arial" pitchFamily="34" charset="0"/>
              <a:buChar char="•"/>
            </a:pPr>
            <a:r>
              <a:rPr lang="en-US" sz="1500" dirty="0" smtClean="0">
                <a:latin typeface="Montserrat" panose="020B0604020202020204" charset="0"/>
                <a:cs typeface="Times New Roman" pitchFamily="18" charset="0"/>
              </a:rPr>
              <a:t>This </a:t>
            </a:r>
            <a:r>
              <a:rPr lang="en-US" sz="1500" dirty="0">
                <a:latin typeface="Montserrat" panose="020B0604020202020204" charset="0"/>
                <a:cs typeface="Times New Roman" pitchFamily="18" charset="0"/>
              </a:rPr>
              <a:t>technique employs a bookshelf model to improve the detection </a:t>
            </a:r>
            <a:r>
              <a:rPr lang="en-US" sz="1500" dirty="0" smtClean="0">
                <a:latin typeface="Montserrat" panose="020B0604020202020204" charset="0"/>
                <a:cs typeface="Times New Roman" pitchFamily="18" charset="0"/>
              </a:rPr>
              <a:t>accuracy.</a:t>
            </a:r>
          </a:p>
          <a:p>
            <a:pPr marL="463550" indent="-285750" algn="just">
              <a:buFont typeface="Arial" pitchFamily="34" charset="0"/>
              <a:buChar char="•"/>
            </a:pPr>
            <a:r>
              <a:rPr lang="en-US" sz="1500" dirty="0" smtClean="0">
                <a:latin typeface="Montserrat" panose="020B0604020202020204" charset="0"/>
                <a:cs typeface="Times New Roman" pitchFamily="18" charset="0"/>
              </a:rPr>
              <a:t>The </a:t>
            </a:r>
            <a:r>
              <a:rPr lang="en-US" sz="1500" dirty="0">
                <a:latin typeface="Montserrat" panose="020B0604020202020204" charset="0"/>
                <a:cs typeface="Times New Roman" pitchFamily="18" charset="0"/>
              </a:rPr>
              <a:t>model is intended to describe the structural aspects of </a:t>
            </a:r>
            <a:r>
              <a:rPr lang="en-US" sz="1500" dirty="0" smtClean="0">
                <a:latin typeface="Montserrat" panose="020B0604020202020204" charset="0"/>
                <a:cs typeface="Times New Roman" pitchFamily="18" charset="0"/>
              </a:rPr>
              <a:t>bookshelves.</a:t>
            </a:r>
          </a:p>
          <a:p>
            <a:pPr marL="463550" indent="-285750" algn="just">
              <a:buFont typeface="Arial" pitchFamily="34" charset="0"/>
              <a:buChar char="•"/>
            </a:pPr>
            <a:r>
              <a:rPr lang="en-US" sz="1500" dirty="0" smtClean="0">
                <a:latin typeface="Montserrat" panose="020B0604020202020204" charset="0"/>
                <a:cs typeface="Times New Roman" pitchFamily="18" charset="0"/>
              </a:rPr>
              <a:t>The </a:t>
            </a:r>
            <a:r>
              <a:rPr lang="en-US" sz="1500" dirty="0">
                <a:latin typeface="Montserrat" panose="020B0604020202020204" charset="0"/>
                <a:cs typeface="Times New Roman" pitchFamily="18" charset="0"/>
              </a:rPr>
              <a:t>components of a bookshelf are: boundary, spine, title and background.</a:t>
            </a:r>
          </a:p>
          <a:p>
            <a:pPr marL="0" indent="0" algn="just">
              <a:buNone/>
            </a:pPr>
            <a:endParaRPr lang="en-US" sz="1600" dirty="0">
              <a:latin typeface="Montserrat" panose="020B0604020202020204" charset="0"/>
              <a:cs typeface="Times New Roman" pitchFamily="18" charset="0"/>
            </a:endParaRPr>
          </a:p>
          <a:p>
            <a:pPr marL="177800" indent="0" algn="just">
              <a:buNone/>
            </a:pPr>
            <a:r>
              <a:rPr lang="en-US" sz="1600" b="1" dirty="0">
                <a:latin typeface="Montserrat" panose="020B0604020202020204" charset="0"/>
                <a:cs typeface="Times New Roman" pitchFamily="18" charset="0"/>
              </a:rPr>
              <a:t>This technique is composed of two steps:</a:t>
            </a:r>
          </a:p>
          <a:p>
            <a:pPr marL="520700" indent="-342900" algn="just">
              <a:buFont typeface="Arial" pitchFamily="34" charset="0"/>
              <a:buChar char="•"/>
            </a:pPr>
            <a:r>
              <a:rPr lang="en-US" sz="1500" dirty="0">
                <a:latin typeface="Montserrat" panose="020B0604020202020204" charset="0"/>
                <a:cs typeface="Times New Roman" pitchFamily="18" charset="0"/>
              </a:rPr>
              <a:t>The component  and slant angle are optimally estimated at each horizontal position of a bookshelf image, and then the individual book images are isolated.</a:t>
            </a:r>
          </a:p>
          <a:p>
            <a:pPr marL="520700" indent="-342900" algn="just">
              <a:buFont typeface="Arial" pitchFamily="34" charset="0"/>
              <a:buChar char="•"/>
            </a:pPr>
            <a:r>
              <a:rPr lang="en-US" sz="1500" dirty="0">
                <a:latin typeface="Montserrat" panose="020B0604020202020204" charset="0"/>
                <a:cs typeface="Times New Roman" pitchFamily="18" charset="0"/>
              </a:rPr>
              <a:t>The book title is extracted from each book image isolated by the first step</a:t>
            </a:r>
            <a:r>
              <a:rPr lang="en-US" sz="1500" dirty="0" smtClean="0">
                <a:latin typeface="Montserrat" panose="020B0604020202020204" charset="0"/>
                <a:cs typeface="Times New Roman" pitchFamily="18" charset="0"/>
              </a:rPr>
              <a:t>.</a:t>
            </a:r>
            <a:endParaRPr lang="en-US" sz="1500" dirty="0">
              <a:latin typeface="Montserrat" panose="020B0604020202020204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110" y="1089052"/>
            <a:ext cx="2415618" cy="1905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69963" y="2999790"/>
            <a:ext cx="22044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Montserrat" panose="020B0604020202020204" charset="0"/>
              </a:rPr>
              <a:t>Figure </a:t>
            </a:r>
            <a:r>
              <a:rPr lang="ar-SA" sz="1200" dirty="0">
                <a:latin typeface="Montserrat" panose="020B0604020202020204" charset="0"/>
              </a:rPr>
              <a:t>‎</a:t>
            </a:r>
            <a:r>
              <a:rPr lang="en-US" sz="1200" dirty="0">
                <a:latin typeface="Montserrat" panose="020B0604020202020204" charset="0"/>
              </a:rPr>
              <a:t>4: B</a:t>
            </a:r>
            <a:r>
              <a:rPr lang="en-US" sz="1200" dirty="0" smtClean="0">
                <a:latin typeface="Montserrat" panose="020B0604020202020204" charset="0"/>
              </a:rPr>
              <a:t>ookshelf </a:t>
            </a:r>
            <a:r>
              <a:rPr lang="en-US" sz="1200" dirty="0">
                <a:latin typeface="Montserrat" panose="020B0604020202020204" charset="0"/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963926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685800" y="2647950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4</a:t>
            </a:r>
            <a:r>
              <a:rPr lang="en" dirty="0" smtClean="0">
                <a:solidFill>
                  <a:schemeClr val="accent1"/>
                </a:solidFill>
              </a:rPr>
              <a:t>.</a:t>
            </a:r>
            <a:br>
              <a:rPr lang="en" dirty="0" smtClean="0">
                <a:solidFill>
                  <a:schemeClr val="accent1"/>
                </a:solidFill>
              </a:rPr>
            </a:br>
            <a:r>
              <a:rPr lang="en-US" dirty="0"/>
              <a:t>Book Boundary Detection</a:t>
            </a:r>
            <a:br>
              <a:rPr lang="en-US" dirty="0"/>
            </a:b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28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685800" y="914388"/>
            <a:ext cx="6593700" cy="131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Montserrat" charset="0"/>
              </a:rPr>
              <a:t>Hello!</a:t>
            </a:r>
            <a:endParaRPr sz="9600" dirty="0">
              <a:latin typeface="Montserrat" charset="0"/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0">
                <a:solidFill>
                  <a:schemeClr val="lt1"/>
                </a:solidFill>
                <a:latin typeface="Montserrat" charset="0"/>
              </a:rPr>
              <a:t>2</a:t>
            </a:fld>
            <a:endParaRPr b="0">
              <a:solidFill>
                <a:schemeClr val="lt1"/>
              </a:solidFill>
              <a:latin typeface="Montserrat" charset="0"/>
            </a:endParaRPr>
          </a:p>
        </p:txBody>
      </p:sp>
      <p:sp>
        <p:nvSpPr>
          <p:cNvPr id="8" name="Google Shape;300;p43"/>
          <p:cNvSpPr txBox="1">
            <a:spLocks/>
          </p:cNvSpPr>
          <p:nvPr/>
        </p:nvSpPr>
        <p:spPr>
          <a:xfrm>
            <a:off x="772983" y="2785500"/>
            <a:ext cx="3037017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b="0" dirty="0" smtClean="0">
                <a:solidFill>
                  <a:schemeClr val="tx1"/>
                </a:solidFill>
                <a:latin typeface="Montserrat" charset="0"/>
                <a:cs typeface="Times New Roman" pitchFamily="18" charset="0"/>
              </a:rPr>
              <a:t>Sondos Araj - </a:t>
            </a:r>
            <a:r>
              <a:rPr lang="en" sz="1800" b="0" dirty="0" smtClean="0">
                <a:solidFill>
                  <a:schemeClr val="tx1"/>
                </a:solidFill>
                <a:latin typeface="Montserrat" charset="0"/>
                <a:cs typeface="Times New Roman" pitchFamily="18" charset="0"/>
              </a:rPr>
              <a:t>1172290</a:t>
            </a:r>
            <a:endParaRPr lang="en" sz="1800" b="0" dirty="0">
              <a:solidFill>
                <a:schemeClr val="tx1"/>
              </a:solidFill>
              <a:latin typeface="Montserrat" charset="0"/>
              <a:cs typeface="Times New Roman" pitchFamily="18" charset="0"/>
            </a:endParaRPr>
          </a:p>
          <a:p>
            <a:pPr algn="ctr"/>
            <a:endParaRPr lang="en-US" sz="1800" b="0" dirty="0">
              <a:solidFill>
                <a:schemeClr val="tx1"/>
              </a:solidFill>
              <a:latin typeface="Montserrat" charset="0"/>
              <a:cs typeface="Times New Roman" pitchFamily="18" charset="0"/>
            </a:endParaRPr>
          </a:p>
        </p:txBody>
      </p:sp>
      <p:sp>
        <p:nvSpPr>
          <p:cNvPr id="12" name="Google Shape;300;p43"/>
          <p:cNvSpPr txBox="1">
            <a:spLocks/>
          </p:cNvSpPr>
          <p:nvPr/>
        </p:nvSpPr>
        <p:spPr>
          <a:xfrm>
            <a:off x="772984" y="3361873"/>
            <a:ext cx="3037016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b="0" dirty="0" smtClean="0">
                <a:solidFill>
                  <a:schemeClr val="tx1"/>
                </a:solidFill>
                <a:latin typeface="Montserrat" charset="0"/>
                <a:cs typeface="Times New Roman" pitchFamily="18" charset="0"/>
              </a:rPr>
              <a:t>Wafaa Foqahaa - </a:t>
            </a:r>
            <a:r>
              <a:rPr lang="en" sz="1800" b="0" dirty="0" smtClean="0">
                <a:solidFill>
                  <a:schemeClr val="tx1"/>
                </a:solidFill>
                <a:latin typeface="Montserrat" charset="0"/>
                <a:cs typeface="Times New Roman" pitchFamily="18" charset="0"/>
              </a:rPr>
              <a:t>1172108</a:t>
            </a:r>
            <a:endParaRPr lang="en" sz="1800" b="0" dirty="0">
              <a:solidFill>
                <a:schemeClr val="tx1"/>
              </a:solidFill>
              <a:latin typeface="Montserrat" charset="0"/>
              <a:cs typeface="Times New Roman" pitchFamily="18" charset="0"/>
            </a:endParaRPr>
          </a:p>
          <a:p>
            <a:pPr algn="ctr"/>
            <a:endParaRPr lang="en-US" sz="1800" b="0" dirty="0">
              <a:solidFill>
                <a:schemeClr val="tx1"/>
              </a:solidFill>
              <a:latin typeface="Montserrat" charset="0"/>
              <a:cs typeface="Times New Roman" pitchFamily="18" charset="0"/>
            </a:endParaRPr>
          </a:p>
        </p:txBody>
      </p:sp>
      <p:sp>
        <p:nvSpPr>
          <p:cNvPr id="13" name="Google Shape;300;p43"/>
          <p:cNvSpPr txBox="1">
            <a:spLocks/>
          </p:cNvSpPr>
          <p:nvPr/>
        </p:nvSpPr>
        <p:spPr>
          <a:xfrm>
            <a:off x="772984" y="3923568"/>
            <a:ext cx="3037016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b="0" dirty="0" smtClean="0">
                <a:solidFill>
                  <a:schemeClr val="tx1"/>
                </a:solidFill>
                <a:latin typeface="Montserrat" charset="0"/>
                <a:cs typeface="Times New Roman" pitchFamily="18" charset="0"/>
              </a:rPr>
              <a:t>Yara Khourieh - </a:t>
            </a:r>
            <a:r>
              <a:rPr lang="en" sz="1800" b="0" dirty="0" smtClean="0">
                <a:solidFill>
                  <a:schemeClr val="tx1"/>
                </a:solidFill>
                <a:latin typeface="Montserrat" charset="0"/>
                <a:cs typeface="Times New Roman" pitchFamily="18" charset="0"/>
              </a:rPr>
              <a:t>1171564</a:t>
            </a:r>
            <a:endParaRPr lang="en" sz="1800" b="0" dirty="0">
              <a:solidFill>
                <a:schemeClr val="tx1"/>
              </a:solidFill>
              <a:latin typeface="Montserrat" charset="0"/>
              <a:cs typeface="Times New Roman" pitchFamily="18" charset="0"/>
            </a:endParaRPr>
          </a:p>
          <a:p>
            <a:endParaRPr lang="en-US" sz="1800" b="0" dirty="0">
              <a:solidFill>
                <a:schemeClr val="tx1"/>
              </a:solidFill>
              <a:latin typeface="Montserrat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797286"/>
            <a:ext cx="6314538" cy="3952565"/>
          </a:xfrm>
        </p:spPr>
        <p:txBody>
          <a:bodyPr/>
          <a:lstStyle/>
          <a:p>
            <a:pPr marL="342900" indent="-342900" algn="just"/>
            <a:r>
              <a:rPr lang="en-US" sz="1500" dirty="0">
                <a:ea typeface="+mn-lt"/>
                <a:cs typeface="+mn-lt"/>
              </a:rPr>
              <a:t>Several methods based on bookshelf image analysis have been investigated</a:t>
            </a:r>
            <a:r>
              <a:rPr lang="en-US" sz="1500" dirty="0" smtClean="0">
                <a:ea typeface="+mn-lt"/>
                <a:cs typeface="+mn-lt"/>
              </a:rPr>
              <a:t>.</a:t>
            </a:r>
          </a:p>
          <a:p>
            <a:pPr marL="0" indent="0" algn="just">
              <a:buNone/>
            </a:pPr>
            <a:endParaRPr lang="en-US" sz="1500" dirty="0" smtClean="0">
              <a:ea typeface="+mn-lt"/>
              <a:cs typeface="+mn-lt"/>
            </a:endParaRPr>
          </a:p>
          <a:p>
            <a:pPr marL="342900" indent="-342900" algn="just"/>
            <a:r>
              <a:rPr lang="en-US" sz="1500" dirty="0" smtClean="0">
                <a:ea typeface="+mn-lt"/>
                <a:cs typeface="+mn-lt"/>
              </a:rPr>
              <a:t>Detecting </a:t>
            </a:r>
            <a:r>
              <a:rPr lang="en-US" sz="1500" dirty="0">
                <a:ea typeface="+mn-lt"/>
                <a:cs typeface="+mn-lt"/>
              </a:rPr>
              <a:t>the boundaries of each book in the image simplifies the text extraction process</a:t>
            </a:r>
            <a:r>
              <a:rPr lang="en-US" sz="1500" dirty="0" smtClean="0">
                <a:ea typeface="+mn-lt"/>
                <a:cs typeface="+mn-lt"/>
              </a:rPr>
              <a:t>.</a:t>
            </a:r>
          </a:p>
          <a:p>
            <a:pPr marL="0" indent="0" algn="just">
              <a:buNone/>
            </a:pPr>
            <a:endParaRPr lang="en-US" sz="1500" dirty="0" smtClean="0">
              <a:ea typeface="+mn-lt"/>
              <a:cs typeface="+mn-lt"/>
            </a:endParaRPr>
          </a:p>
          <a:p>
            <a:pPr marL="342900" indent="-342900" algn="just"/>
            <a:r>
              <a:rPr lang="en-US" sz="1500" dirty="0">
                <a:ea typeface="+mn-lt"/>
                <a:cs typeface="+mn-lt"/>
              </a:rPr>
              <a:t>The latest technology in image segmentation is Mask R-CNN. </a:t>
            </a:r>
          </a:p>
          <a:p>
            <a:pPr marL="0" indent="0" algn="just">
              <a:buNone/>
            </a:pPr>
            <a:endParaRPr lang="en-US" sz="1500" dirty="0">
              <a:ea typeface="+mn-lt"/>
              <a:cs typeface="+mn-lt"/>
            </a:endParaRPr>
          </a:p>
          <a:p>
            <a:pPr marL="342900" indent="-342900" algn="just"/>
            <a:r>
              <a:rPr lang="en-US" sz="1500" dirty="0">
                <a:ea typeface="+mn-lt"/>
                <a:cs typeface="+mn-lt"/>
              </a:rPr>
              <a:t>In this context, the stages of development of Mask R-CNN will be presented, starting from Convolutional Neural Networks (CNN).</a:t>
            </a:r>
          </a:p>
          <a:p>
            <a:pPr marL="342900" indent="-342900" algn="just"/>
            <a:endParaRPr lang="en-US" sz="1500" dirty="0" smtClean="0">
              <a:ea typeface="+mn-lt"/>
              <a:cs typeface="+mn-lt"/>
            </a:endParaRPr>
          </a:p>
          <a:p>
            <a:pPr marL="0" indent="0" algn="just">
              <a:buNone/>
            </a:pPr>
            <a:endParaRPr lang="en-US" sz="1500" dirty="0" smtClean="0">
              <a:ea typeface="+mn-lt"/>
              <a:cs typeface="+mn-lt"/>
            </a:endParaRPr>
          </a:p>
          <a:p>
            <a:pPr marL="342900" indent="-342900" algn="just"/>
            <a:endParaRPr lang="en-US" sz="1500" dirty="0" smtClean="0">
              <a:ea typeface="+mn-lt"/>
              <a:cs typeface="+mn-lt"/>
            </a:endParaRPr>
          </a:p>
          <a:p>
            <a:pPr marL="342900" indent="-342900" algn="just"/>
            <a:endParaRPr lang="en-US" sz="1500" dirty="0"/>
          </a:p>
          <a:p>
            <a:pPr marL="0" indent="0" algn="just">
              <a:buNone/>
            </a:pP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1029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79132"/>
            <a:ext cx="7661933" cy="518467"/>
          </a:xfrm>
        </p:spPr>
        <p:txBody>
          <a:bodyPr/>
          <a:lstStyle/>
          <a:p>
            <a:r>
              <a:rPr lang="en-US" sz="2800" dirty="0" smtClean="0">
                <a:ea typeface="+mj-lt"/>
                <a:cs typeface="+mj-lt"/>
              </a:rPr>
              <a:t>Stages Of Development Of Mask R-CNN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129" y="1074598"/>
            <a:ext cx="7772400" cy="3988292"/>
          </a:xfrm>
        </p:spPr>
        <p:txBody>
          <a:bodyPr/>
          <a:lstStyle/>
          <a:p>
            <a:pPr marL="76200" indent="0">
              <a:buClr>
                <a:schemeClr val="accent2">
                  <a:lumMod val="75000"/>
                </a:schemeClr>
              </a:buClr>
              <a:buSzPct val="128000"/>
            </a:pPr>
            <a:r>
              <a:rPr lang="en-US" sz="1500" b="1" dirty="0" smtClean="0">
                <a:latin typeface="Montserrat" panose="020B0604020202020204" charset="0"/>
                <a:ea typeface="+mn-lt"/>
                <a:cs typeface="+mn-lt"/>
              </a:rPr>
              <a:t>               Stage </a:t>
            </a:r>
            <a:r>
              <a:rPr lang="en-US" sz="1500" b="1" dirty="0" smtClean="0">
                <a:latin typeface="Montserrat" panose="020B0604020202020204" charset="0"/>
                <a:ea typeface="+mn-lt"/>
                <a:cs typeface="+mn-lt"/>
              </a:rPr>
              <a:t>1: Convolutional </a:t>
            </a:r>
            <a:r>
              <a:rPr lang="en-US" sz="1500" b="1" dirty="0">
                <a:latin typeface="Montserrat" panose="020B0604020202020204" charset="0"/>
                <a:ea typeface="+mn-lt"/>
                <a:cs typeface="+mn-lt"/>
              </a:rPr>
              <a:t>Neural Network (CNN</a:t>
            </a:r>
            <a:r>
              <a:rPr lang="en-US" sz="1500" b="1" dirty="0" smtClean="0">
                <a:latin typeface="Montserrat" panose="020B0604020202020204" charset="0"/>
                <a:ea typeface="+mn-lt"/>
                <a:cs typeface="+mn-lt"/>
              </a:rPr>
              <a:t>)</a:t>
            </a:r>
          </a:p>
          <a:p>
            <a:pPr marL="76200" indent="0">
              <a:buClr>
                <a:schemeClr val="accent2">
                  <a:lumMod val="75000"/>
                </a:schemeClr>
              </a:buClr>
              <a:buSzPct val="128000"/>
            </a:pPr>
            <a:endParaRPr lang="en-US" sz="1500" b="1" dirty="0" smtClean="0">
              <a:ea typeface="+mn-lt"/>
              <a:cs typeface="+mn-lt"/>
            </a:endParaRPr>
          </a:p>
          <a:p>
            <a:pPr marL="76200" indent="0">
              <a:buClr>
                <a:schemeClr val="accent2">
                  <a:lumMod val="75000"/>
                </a:schemeClr>
              </a:buClr>
              <a:buSzPct val="128000"/>
            </a:pPr>
            <a:r>
              <a:rPr lang="en-US" sz="1500" dirty="0" smtClean="0">
                <a:ea typeface="+mn-lt"/>
                <a:cs typeface="+mn-lt"/>
              </a:rPr>
              <a:t>	The </a:t>
            </a:r>
            <a:r>
              <a:rPr lang="en-US" sz="1500" dirty="0">
                <a:ea typeface="+mn-lt"/>
                <a:cs typeface="+mn-lt"/>
              </a:rPr>
              <a:t>building block in the task of computer vision for </a:t>
            </a:r>
            <a:r>
              <a:rPr lang="en-US" sz="1500" dirty="0" smtClean="0">
                <a:ea typeface="+mn-lt"/>
                <a:cs typeface="+mn-lt"/>
              </a:rPr>
              <a:t>image 	recognition</a:t>
            </a:r>
            <a:r>
              <a:rPr lang="en-US" sz="1500" dirty="0">
                <a:ea typeface="+mn-lt"/>
                <a:cs typeface="+mn-lt"/>
              </a:rPr>
              <a:t>, processing, and segmentation</a:t>
            </a:r>
            <a:r>
              <a:rPr lang="en-US" sz="1500" dirty="0" smtClean="0">
                <a:ea typeface="+mn-lt"/>
                <a:cs typeface="+mn-lt"/>
              </a:rPr>
              <a:t>.</a:t>
            </a:r>
          </a:p>
          <a:p>
            <a:pPr marL="76200" indent="0">
              <a:buClr>
                <a:schemeClr val="accent2">
                  <a:lumMod val="75000"/>
                </a:schemeClr>
              </a:buClr>
              <a:buSzPct val="128000"/>
            </a:pPr>
            <a:endParaRPr lang="en-US" sz="1500" dirty="0" smtClean="0">
              <a:ea typeface="+mn-lt"/>
              <a:cs typeface="+mn-lt"/>
            </a:endParaRPr>
          </a:p>
          <a:p>
            <a:pPr marL="0" indent="0"/>
            <a:r>
              <a:rPr lang="en-US" sz="1500" b="1" dirty="0">
                <a:ea typeface="+mn-lt"/>
                <a:cs typeface="+mn-lt"/>
              </a:rPr>
              <a:t>	</a:t>
            </a:r>
            <a:r>
              <a:rPr lang="en-US" sz="1500" dirty="0">
                <a:ea typeface="+mn-lt"/>
                <a:cs typeface="+mn-lt"/>
              </a:rPr>
              <a:t>It consists of three basic </a:t>
            </a:r>
            <a:r>
              <a:rPr lang="en-US" sz="1500" dirty="0" smtClean="0">
                <a:ea typeface="+mn-lt"/>
                <a:cs typeface="+mn-lt"/>
              </a:rPr>
              <a:t>layers:</a:t>
            </a:r>
          </a:p>
          <a:p>
            <a:pPr marL="1714500" lvl="3" indent="-342900">
              <a:buSzPct val="100000"/>
              <a:buFont typeface="+mj-lt"/>
              <a:buAutoNum type="arabicPeriod"/>
            </a:pPr>
            <a:r>
              <a:rPr lang="en-US" sz="1500" dirty="0" smtClean="0">
                <a:ea typeface="+mn-lt"/>
                <a:cs typeface="+mn-lt"/>
              </a:rPr>
              <a:t>Convolutional Layer.</a:t>
            </a:r>
          </a:p>
          <a:p>
            <a:pPr marL="1714500" lvl="3" indent="-342900">
              <a:buSzPct val="100000"/>
              <a:buFont typeface="+mj-lt"/>
              <a:buAutoNum type="arabicPeriod"/>
            </a:pPr>
            <a:r>
              <a:rPr lang="en-US" sz="1500" dirty="0" smtClean="0">
                <a:ea typeface="+mn-lt"/>
                <a:cs typeface="+mn-lt"/>
              </a:rPr>
              <a:t>Pooling Layer.</a:t>
            </a:r>
          </a:p>
          <a:p>
            <a:pPr marL="1714500" lvl="3" indent="-342900">
              <a:buSzPct val="100000"/>
              <a:buFont typeface="+mj-lt"/>
              <a:buAutoNum type="arabicPeriod"/>
            </a:pPr>
            <a:r>
              <a:rPr lang="en-US" sz="1500" dirty="0" smtClean="0">
                <a:ea typeface="+mn-lt"/>
                <a:cs typeface="+mn-lt"/>
              </a:rPr>
              <a:t>Fully </a:t>
            </a:r>
            <a:r>
              <a:rPr lang="en-US" sz="1500" dirty="0">
                <a:ea typeface="+mn-lt"/>
                <a:cs typeface="+mn-lt"/>
              </a:rPr>
              <a:t>Connected Layer.</a:t>
            </a:r>
          </a:p>
          <a:p>
            <a:pPr marL="76200" indent="0">
              <a:buClr>
                <a:schemeClr val="accent2">
                  <a:lumMod val="75000"/>
                </a:schemeClr>
              </a:buClr>
              <a:buSzPct val="128000"/>
            </a:pPr>
            <a:endParaRPr lang="en-US" sz="1500" b="1" dirty="0" smtClean="0">
              <a:ea typeface="+mn-lt"/>
              <a:cs typeface="+mn-lt"/>
            </a:endParaRPr>
          </a:p>
          <a:p>
            <a:pPr marL="76200" indent="0">
              <a:buClr>
                <a:schemeClr val="accent2">
                  <a:lumMod val="75000"/>
                </a:schemeClr>
              </a:buClr>
              <a:buSzPct val="128000"/>
            </a:pPr>
            <a:endParaRPr lang="en-US" sz="1500" b="1" dirty="0">
              <a:ea typeface="+mn-lt"/>
              <a:cs typeface="+mn-lt"/>
            </a:endParaRPr>
          </a:p>
          <a:p>
            <a:pPr marL="533400" indent="-457200">
              <a:buClr>
                <a:schemeClr val="accent2">
                  <a:lumMod val="75000"/>
                </a:schemeClr>
              </a:buClr>
              <a:buSzPct val="128000"/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1A711271-728A-B685-7E45-3FE643A74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620" y="2114550"/>
            <a:ext cx="4366483" cy="15773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24964" y="3691899"/>
            <a:ext cx="51350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0" algn="just">
              <a:buNone/>
            </a:pPr>
            <a:r>
              <a:rPr lang="en-US" sz="1200" dirty="0">
                <a:latin typeface="Montserrat" panose="020B0604020202020204" charset="0"/>
                <a:ea typeface="+mn-lt"/>
                <a:cs typeface="+mn-lt"/>
              </a:rPr>
              <a:t>Figure </a:t>
            </a:r>
            <a:r>
              <a:rPr lang="en-US" sz="1200" dirty="0" smtClean="0">
                <a:latin typeface="Montserrat" panose="020B0604020202020204" charset="0"/>
                <a:ea typeface="+mn-lt"/>
                <a:cs typeface="+mn-lt"/>
              </a:rPr>
              <a:t>‎6:</a:t>
            </a:r>
            <a:r>
              <a:rPr lang="en-US" sz="1200" dirty="0">
                <a:latin typeface="Montserrat" panose="020B0604020202020204" charset="0"/>
                <a:ea typeface="+mn-lt"/>
                <a:cs typeface="+mn-lt"/>
              </a:rPr>
              <a:t>  How a convolutional neural network works</a:t>
            </a:r>
          </a:p>
        </p:txBody>
      </p:sp>
    </p:spTree>
    <p:extLst>
      <p:ext uri="{BB962C8B-B14F-4D97-AF65-F5344CB8AC3E}">
        <p14:creationId xmlns:p14="http://schemas.microsoft.com/office/powerpoint/2010/main" val="3481519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3800" y="1047750"/>
            <a:ext cx="7433400" cy="4470139"/>
          </a:xfrm>
        </p:spPr>
        <p:txBody>
          <a:bodyPr/>
          <a:lstStyle/>
          <a:p>
            <a:pPr algn="just"/>
            <a:r>
              <a:rPr lang="en-US" sz="1500" dirty="0" smtClean="0">
                <a:cs typeface="Calibri"/>
              </a:rPr>
              <a:t>An </a:t>
            </a:r>
            <a:r>
              <a:rPr lang="en-US" sz="1500" dirty="0">
                <a:cs typeface="Calibri"/>
              </a:rPr>
              <a:t>Improved version from CNN</a:t>
            </a:r>
            <a:r>
              <a:rPr lang="en-US" sz="1500" dirty="0" smtClean="0">
                <a:cs typeface="Calibri"/>
              </a:rPr>
              <a:t>.</a:t>
            </a:r>
          </a:p>
          <a:p>
            <a:pPr marL="76200" indent="0" algn="just">
              <a:buNone/>
            </a:pPr>
            <a:endParaRPr lang="en-US" sz="1500" dirty="0">
              <a:cs typeface="Calibri"/>
            </a:endParaRPr>
          </a:p>
          <a:p>
            <a:pPr algn="just"/>
            <a:r>
              <a:rPr lang="en-US" sz="1500" dirty="0">
                <a:ea typeface="+mn-lt"/>
                <a:cs typeface="+mn-lt"/>
              </a:rPr>
              <a:t>It places bounding boxes on the regions of the object</a:t>
            </a:r>
            <a:r>
              <a:rPr lang="en-US" sz="1500" dirty="0" smtClean="0">
                <a:ea typeface="+mn-lt"/>
                <a:cs typeface="+mn-lt"/>
              </a:rPr>
              <a:t>.</a:t>
            </a:r>
          </a:p>
          <a:p>
            <a:pPr marL="76200" indent="0" algn="just">
              <a:buNone/>
            </a:pPr>
            <a:endParaRPr lang="en-US" sz="1500" dirty="0">
              <a:ea typeface="+mn-lt"/>
              <a:cs typeface="+mn-lt"/>
            </a:endParaRPr>
          </a:p>
          <a:p>
            <a:pPr algn="just"/>
            <a:r>
              <a:rPr lang="en-US" sz="1500" dirty="0">
                <a:cs typeface="Calibri"/>
              </a:rPr>
              <a:t>These boxes </a:t>
            </a:r>
            <a:r>
              <a:rPr lang="en-US" sz="1500" dirty="0">
                <a:ea typeface="+mn-lt"/>
                <a:cs typeface="+mn-lt"/>
              </a:rPr>
              <a:t>evaluates the convolutional networks independently in all regions of interest (ROI</a:t>
            </a:r>
            <a:r>
              <a:rPr lang="en-US" sz="1500" dirty="0" smtClean="0">
                <a:ea typeface="+mn-lt"/>
                <a:cs typeface="+mn-lt"/>
              </a:rPr>
              <a:t>).</a:t>
            </a:r>
          </a:p>
          <a:p>
            <a:pPr marL="76200" indent="0" algn="just">
              <a:buNone/>
            </a:pPr>
            <a:endParaRPr lang="en-US" sz="1500" dirty="0">
              <a:ea typeface="+mn-lt"/>
              <a:cs typeface="+mn-lt"/>
            </a:endParaRPr>
          </a:p>
          <a:p>
            <a:pPr algn="just"/>
            <a:r>
              <a:rPr lang="en-US" sz="1500" dirty="0">
                <a:ea typeface="+mn-lt"/>
                <a:cs typeface="+mn-lt"/>
              </a:rPr>
              <a:t>classifies the regions of the object in the proposed category.</a:t>
            </a:r>
          </a:p>
          <a:p>
            <a:pPr lvl="1" algn="just"/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xmlns="" id="{6DB81E5F-D9D0-8F65-37D0-ECBF18472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213" y="2991170"/>
            <a:ext cx="5146575" cy="15540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3640" y="4551044"/>
            <a:ext cx="60413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dirty="0">
                <a:latin typeface="Montserrat" panose="020B0604020202020204" charset="0"/>
                <a:ea typeface="+mn-lt"/>
                <a:cs typeface="+mn-lt"/>
              </a:rPr>
              <a:t>Figure </a:t>
            </a:r>
            <a:r>
              <a:rPr lang="en-US" sz="1200" dirty="0" smtClean="0">
                <a:latin typeface="Montserrat" panose="020B0604020202020204" charset="0"/>
                <a:ea typeface="+mn-lt"/>
                <a:cs typeface="+mn-lt"/>
              </a:rPr>
              <a:t>‎7:</a:t>
            </a:r>
            <a:r>
              <a:rPr lang="en-US" sz="1200" dirty="0">
                <a:latin typeface="Montserrat" panose="020B0604020202020204" charset="0"/>
                <a:ea typeface="+mn-lt"/>
                <a:cs typeface="+mn-lt"/>
              </a:rPr>
              <a:t>  Concept of R-CNN – Region-based Convolutional Networks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1498" y="357904"/>
            <a:ext cx="7425379" cy="51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algn="just"/>
            <a:r>
              <a:rPr lang="en-US" sz="15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Stage 2: Region-Based Convolutional Networks (R-CNN)</a:t>
            </a:r>
            <a:endParaRPr lang="en-US" sz="1500" dirty="0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7103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049" y="650500"/>
            <a:ext cx="7433400" cy="3033900"/>
          </a:xfrm>
        </p:spPr>
        <p:txBody>
          <a:bodyPr/>
          <a:lstStyle/>
          <a:p>
            <a:pPr marL="76200" indent="0">
              <a:buNone/>
            </a:pPr>
            <a:r>
              <a:rPr lang="en-US" sz="1500" b="1" dirty="0" smtClean="0">
                <a:solidFill>
                  <a:schemeClr val="accent2"/>
                </a:solidFill>
                <a:latin typeface="Montserrat" panose="020B0604020202020204" charset="0"/>
                <a:ea typeface="+mn-lt"/>
                <a:cs typeface="+mn-lt"/>
              </a:rPr>
              <a:t>Stage 3: Faster R-CNN</a:t>
            </a:r>
          </a:p>
          <a:p>
            <a:pPr marL="76200" indent="0">
              <a:buNone/>
            </a:pPr>
            <a:endParaRPr lang="en-US" sz="1500" b="1" dirty="0">
              <a:solidFill>
                <a:schemeClr val="accent2"/>
              </a:solidFill>
              <a:latin typeface="Montserrat" panose="020B0604020202020204" charset="0"/>
              <a:ea typeface="+mn-lt"/>
              <a:cs typeface="+mn-lt"/>
            </a:endParaRPr>
          </a:p>
          <a:p>
            <a:r>
              <a:rPr lang="en-US" sz="1500" dirty="0">
                <a:latin typeface="Montserrat" panose="020B0604020202020204" charset="0"/>
                <a:ea typeface="+mn-lt"/>
                <a:cs typeface="+mn-lt"/>
              </a:rPr>
              <a:t>An upgraded version of R-CNN</a:t>
            </a:r>
            <a:r>
              <a:rPr lang="en-US" sz="1500" dirty="0" smtClean="0">
                <a:latin typeface="Montserrat" panose="020B0604020202020204" charset="0"/>
                <a:ea typeface="+mn-lt"/>
                <a:cs typeface="+mn-lt"/>
              </a:rPr>
              <a:t>.</a:t>
            </a:r>
          </a:p>
          <a:p>
            <a:pPr marL="76200" indent="0">
              <a:buNone/>
            </a:pPr>
            <a:endParaRPr lang="en-US" sz="1500" dirty="0">
              <a:latin typeface="Montserrat" panose="020B0604020202020204" charset="0"/>
              <a:ea typeface="+mn-lt"/>
              <a:cs typeface="+mn-lt"/>
            </a:endParaRPr>
          </a:p>
          <a:p>
            <a:r>
              <a:rPr lang="en-US" sz="1500" dirty="0">
                <a:latin typeface="Montserrat" panose="020B0604020202020204" charset="0"/>
                <a:ea typeface="+mn-lt"/>
                <a:cs typeface="+mn-lt"/>
              </a:rPr>
              <a:t>It has two phases:</a:t>
            </a:r>
          </a:p>
          <a:p>
            <a:pPr lvl="1"/>
            <a:r>
              <a:rPr lang="en-US" sz="1500" b="1" dirty="0">
                <a:latin typeface="Montserrat" panose="020B0604020202020204" charset="0"/>
                <a:ea typeface="+mn-lt"/>
                <a:cs typeface="+mn-lt"/>
              </a:rPr>
              <a:t>Region Proposal Network (RPN</a:t>
            </a:r>
            <a:r>
              <a:rPr lang="en-US" sz="1500" b="1" dirty="0" smtClean="0">
                <a:latin typeface="Montserrat" panose="020B0604020202020204" charset="0"/>
                <a:ea typeface="+mn-lt"/>
                <a:cs typeface="+mn-lt"/>
              </a:rPr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B3735CE1-9B72-D8A2-EA0C-ADA102899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915" y="2329901"/>
            <a:ext cx="5037667" cy="13224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81570" y="3684400"/>
            <a:ext cx="70023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1200" dirty="0" smtClean="0">
                <a:latin typeface="Montserrat" panose="020B0604020202020204" charset="0"/>
                <a:ea typeface="+mn-lt"/>
                <a:cs typeface="+mn-lt"/>
              </a:rPr>
              <a:t>Figure 8: Concept of Region proposal Networks (RPN)</a:t>
            </a:r>
            <a:endParaRPr lang="en-US" sz="1200" dirty="0">
              <a:latin typeface="Montserrat" panose="020B0604020202020204" charset="0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2068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1371600" y="895350"/>
            <a:ext cx="167225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1" indent="-285750">
              <a:buClr>
                <a:schemeClr val="accent1"/>
              </a:buClr>
              <a:buSzPct val="115000"/>
              <a:buFont typeface="Courier New" panose="02070309020205020404" pitchFamily="49" charset="0"/>
              <a:buChar char="o"/>
            </a:pPr>
            <a:r>
              <a:rPr lang="en-US" sz="1500" b="1" dirty="0">
                <a:latin typeface="Montserrat" panose="020B0604020202020204" charset="0"/>
                <a:ea typeface="+mn-lt"/>
                <a:cs typeface="+mn-lt"/>
              </a:rPr>
              <a:t>Fast R-CNN.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096" y="1657350"/>
            <a:ext cx="7056922" cy="2057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29000" y="4019550"/>
            <a:ext cx="2515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200" dirty="0">
                <a:latin typeface="Montserrat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Figure </a:t>
            </a:r>
            <a:r>
              <a:rPr lang="ar-SA" sz="1200" b="1" dirty="0" smtClean="0">
                <a:latin typeface="Montserrat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‎</a:t>
            </a:r>
            <a:r>
              <a:rPr lang="en-US" sz="1200" dirty="0" smtClean="0">
                <a:latin typeface="Montserrat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9: </a:t>
            </a:r>
            <a:r>
              <a:rPr lang="en-US" sz="1200" dirty="0">
                <a:latin typeface="Montserrat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Faster R-CNN Stages</a:t>
            </a:r>
            <a:endParaRPr lang="en-US" sz="1200" dirty="0">
              <a:effectLst/>
              <a:latin typeface="Montserrat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21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685800" y="2647950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5</a:t>
            </a:r>
            <a:r>
              <a:rPr lang="en" dirty="0" smtClean="0">
                <a:solidFill>
                  <a:schemeClr val="accent1"/>
                </a:solidFill>
              </a:rPr>
              <a:t>.</a:t>
            </a:r>
            <a:br>
              <a:rPr lang="en" dirty="0" smtClean="0">
                <a:solidFill>
                  <a:schemeClr val="accent1"/>
                </a:solidFill>
              </a:rPr>
            </a:br>
            <a:r>
              <a:rPr lang="en-US" dirty="0" smtClean="0"/>
              <a:t>Mask R-CNN</a:t>
            </a:r>
            <a:r>
              <a:rPr lang="en-US" dirty="0"/>
              <a:t/>
            </a:r>
            <a:br>
              <a:rPr lang="en-US" dirty="0"/>
            </a:b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1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184" y="666750"/>
            <a:ext cx="7433400" cy="4585643"/>
          </a:xfrm>
        </p:spPr>
        <p:txBody>
          <a:bodyPr/>
          <a:lstStyle/>
          <a:p>
            <a:r>
              <a:rPr lang="en-US" sz="1500" dirty="0" smtClean="0">
                <a:latin typeface="Montserrat" panose="020B0604020202020204" charset="0"/>
                <a:ea typeface="+mn-lt"/>
                <a:cs typeface="+mn-lt"/>
              </a:rPr>
              <a:t>An </a:t>
            </a:r>
            <a:r>
              <a:rPr lang="en-US" sz="1500" dirty="0">
                <a:latin typeface="Montserrat" panose="020B0604020202020204" charset="0"/>
                <a:ea typeface="+mn-lt"/>
                <a:cs typeface="+mn-lt"/>
              </a:rPr>
              <a:t>upgraded version of Faster </a:t>
            </a:r>
            <a:r>
              <a:rPr lang="en-US" sz="1500" dirty="0" smtClean="0">
                <a:latin typeface="Montserrat" panose="020B0604020202020204" charset="0"/>
                <a:ea typeface="+mn-lt"/>
                <a:cs typeface="+mn-lt"/>
              </a:rPr>
              <a:t>R-CNN.</a:t>
            </a:r>
          </a:p>
          <a:p>
            <a:pPr marL="76200" indent="0">
              <a:buNone/>
            </a:pPr>
            <a:endParaRPr lang="en-US" sz="1500" dirty="0">
              <a:latin typeface="Montserrat" panose="020B0604020202020204" charset="0"/>
              <a:ea typeface="+mn-lt"/>
              <a:cs typeface="+mn-lt"/>
            </a:endParaRPr>
          </a:p>
          <a:p>
            <a:pPr algn="just"/>
            <a:r>
              <a:rPr lang="en-US" sz="1500" dirty="0">
                <a:latin typeface="Montserrat" panose="020B0604020202020204" charset="0"/>
                <a:ea typeface="+mn-lt"/>
                <a:cs typeface="+mn-lt"/>
              </a:rPr>
              <a:t>The state-of-the-art in terms of image segmentation and instance </a:t>
            </a:r>
            <a:r>
              <a:rPr lang="en-US" sz="1500" dirty="0" smtClean="0">
                <a:latin typeface="Montserrat" panose="020B0604020202020204" charset="0"/>
                <a:ea typeface="+mn-lt"/>
                <a:cs typeface="+mn-lt"/>
              </a:rPr>
              <a:t>segmentation.</a:t>
            </a:r>
          </a:p>
          <a:p>
            <a:pPr marL="76200" indent="0">
              <a:buNone/>
            </a:pPr>
            <a:endParaRPr lang="en-US" sz="1500" dirty="0">
              <a:latin typeface="Montserrat" panose="020B0604020202020204" charset="0"/>
              <a:ea typeface="+mn-lt"/>
              <a:cs typeface="+mn-lt"/>
            </a:endParaRPr>
          </a:p>
          <a:p>
            <a:r>
              <a:rPr lang="en-US" sz="1500" dirty="0">
                <a:latin typeface="Montserrat" panose="020B0604020202020204" charset="0"/>
                <a:ea typeface="+mn-lt"/>
                <a:cs typeface="+mn-lt"/>
              </a:rPr>
              <a:t>Image </a:t>
            </a:r>
            <a:r>
              <a:rPr lang="en-US" sz="1500" dirty="0" smtClean="0">
                <a:latin typeface="Montserrat" panose="020B0604020202020204" charset="0"/>
                <a:ea typeface="+mn-lt"/>
                <a:cs typeface="+mn-lt"/>
              </a:rPr>
              <a:t>Segmentation:</a:t>
            </a:r>
            <a:endParaRPr lang="en-US" sz="1500" dirty="0">
              <a:latin typeface="Montserrat" panose="020B0604020202020204" charset="0"/>
              <a:ea typeface="+mn-lt"/>
              <a:cs typeface="+mn-lt"/>
            </a:endParaRPr>
          </a:p>
          <a:p>
            <a:pPr lvl="1"/>
            <a:r>
              <a:rPr lang="en-US" sz="1500" b="1" dirty="0">
                <a:latin typeface="Montserrat" panose="020B0604020202020204" charset="0"/>
                <a:ea typeface="+mn-lt"/>
                <a:cs typeface="+mn-lt"/>
              </a:rPr>
              <a:t>Semantic Segmentation </a:t>
            </a:r>
            <a:endParaRPr lang="en-US" sz="1500" dirty="0">
              <a:latin typeface="Montserrat" panose="020B0604020202020204" charset="0"/>
              <a:ea typeface="+mn-lt"/>
              <a:cs typeface="+mn-lt"/>
            </a:endParaRPr>
          </a:p>
          <a:p>
            <a:pPr lvl="1"/>
            <a:r>
              <a:rPr lang="en-US" sz="1500" b="1" dirty="0">
                <a:latin typeface="Montserrat" panose="020B0604020202020204" charset="0"/>
                <a:ea typeface="+mn-lt"/>
                <a:cs typeface="+mn-lt"/>
              </a:rPr>
              <a:t>Instance Segmentation or Instance Recognition </a:t>
            </a:r>
            <a:endParaRPr lang="en-US" sz="1500" b="1" dirty="0" smtClean="0">
              <a:latin typeface="Montserrat" panose="020B0604020202020204" charset="0"/>
              <a:ea typeface="+mn-lt"/>
              <a:cs typeface="+mn-lt"/>
            </a:endParaRPr>
          </a:p>
          <a:p>
            <a:pPr marL="533400" lvl="1" indent="0">
              <a:buNone/>
            </a:pPr>
            <a:endParaRPr lang="en-US" sz="1500" b="1" dirty="0" smtClean="0">
              <a:latin typeface="Montserrat" panose="020B0604020202020204" charset="0"/>
              <a:ea typeface="+mn-lt"/>
              <a:cs typeface="+mn-lt"/>
            </a:endParaRPr>
          </a:p>
          <a:p>
            <a:pPr marL="76200" indent="0">
              <a:buNone/>
            </a:pPr>
            <a:endParaRPr lang="en-US" sz="1500" dirty="0" smtClean="0">
              <a:latin typeface="Montserrat" panose="020B0604020202020204" charset="0"/>
              <a:ea typeface="+mn-lt"/>
              <a:cs typeface="+mn-lt"/>
            </a:endParaRPr>
          </a:p>
          <a:p>
            <a:endParaRPr lang="en-US" sz="1500" dirty="0">
              <a:latin typeface="Montserrat" panose="020B0604020202020204" charset="0"/>
              <a:ea typeface="+mn-lt"/>
              <a:cs typeface="+mn-lt"/>
            </a:endParaRPr>
          </a:p>
          <a:p>
            <a:endParaRPr lang="en-US" sz="1500" dirty="0">
              <a:latin typeface="Montserrat" panose="020B0604020202020204" charset="0"/>
              <a:ea typeface="+mn-lt"/>
              <a:cs typeface="+mn-lt"/>
            </a:endParaRPr>
          </a:p>
          <a:p>
            <a:endParaRPr lang="en-US" sz="1500" dirty="0">
              <a:latin typeface="Montserrat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266" y="2927511"/>
            <a:ext cx="454723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1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066800" y="819150"/>
            <a:ext cx="6324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20B0604020202020204" charset="0"/>
                <a:ea typeface="+mn-lt"/>
                <a:cs typeface="+mn-lt"/>
              </a:rPr>
              <a:t>Mask R-CNN adds a third branch to Faster R-CNN that produces the object </a:t>
            </a:r>
            <a:r>
              <a:rPr lang="en-US" sz="1800" dirty="0" smtClean="0">
                <a:latin typeface="Montserrat" panose="020B0604020202020204" charset="0"/>
                <a:ea typeface="+mn-lt"/>
                <a:cs typeface="+mn-lt"/>
              </a:rPr>
              <a:t>mask.</a:t>
            </a:r>
          </a:p>
          <a:p>
            <a:pPr algn="just">
              <a:buClr>
                <a:schemeClr val="accent1"/>
              </a:buClr>
              <a:buSzPct val="140000"/>
            </a:pPr>
            <a:endParaRPr lang="en-US" sz="1800" dirty="0" smtClean="0">
              <a:latin typeface="Montserrat" panose="020B0604020202020204" charset="0"/>
              <a:ea typeface="+mn-lt"/>
              <a:cs typeface="+mn-lt"/>
            </a:endParaRPr>
          </a:p>
          <a:p>
            <a:pPr marL="285750" indent="-285750" algn="just"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20B0604020202020204" charset="0"/>
                <a:ea typeface="+mn-lt"/>
                <a:cs typeface="+mn-lt"/>
              </a:rPr>
              <a:t>The </a:t>
            </a:r>
            <a:r>
              <a:rPr lang="en-US" sz="1800" dirty="0">
                <a:latin typeface="Montserrat" panose="020B0604020202020204" charset="0"/>
                <a:ea typeface="+mn-lt"/>
                <a:cs typeface="+mn-lt"/>
              </a:rPr>
              <a:t>output requires a more accurate spatial layout extraction of the </a:t>
            </a:r>
            <a:r>
              <a:rPr lang="en-US" sz="1800" dirty="0" smtClean="0">
                <a:latin typeface="Montserrat" panose="020B0604020202020204" charset="0"/>
                <a:ea typeface="+mn-lt"/>
                <a:cs typeface="+mn-lt"/>
              </a:rPr>
              <a:t>object.</a:t>
            </a:r>
          </a:p>
          <a:p>
            <a:pPr algn="just">
              <a:buClr>
                <a:schemeClr val="accent1"/>
              </a:buClr>
              <a:buSzPct val="140000"/>
            </a:pPr>
            <a:endParaRPr lang="en-US" sz="1800" dirty="0" smtClean="0">
              <a:latin typeface="Montserrat" panose="020B0604020202020204" charset="0"/>
              <a:ea typeface="+mn-lt"/>
              <a:cs typeface="+mn-lt"/>
            </a:endParaRPr>
          </a:p>
          <a:p>
            <a:pPr marL="285750" indent="-285750" algn="just"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20B0604020202020204" charset="0"/>
                <a:ea typeface="+mn-lt"/>
                <a:cs typeface="+mn-lt"/>
              </a:rPr>
              <a:t>A </a:t>
            </a:r>
            <a:r>
              <a:rPr lang="en-US" sz="1800" dirty="0">
                <a:latin typeface="Montserrat" panose="020B0604020202020204" charset="0"/>
                <a:ea typeface="+mn-lt"/>
                <a:cs typeface="+mn-lt"/>
              </a:rPr>
              <a:t>pre-built mask R-CNN model was used for book boundary detection.</a:t>
            </a:r>
            <a:endParaRPr lang="en-US" sz="1800" dirty="0">
              <a:latin typeface="Montserrat" panose="020B0604020202020204" charset="0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7312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6</a:t>
            </a:r>
            <a:r>
              <a:rPr lang="en" dirty="0" smtClean="0">
                <a:solidFill>
                  <a:schemeClr val="accent1"/>
                </a:solidFill>
              </a:rPr>
              <a:t>.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TEXT EXTRACTION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902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OpenCV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Montserrat" panose="020B0604020202020204" charset="0"/>
                <a:cs typeface="Times New Roman" pitchFamily="18" charset="0"/>
              </a:rPr>
              <a:t>Open source library.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Montserrat" panose="020B0604020202020204" charset="0"/>
                <a:cs typeface="Times New Roman" pitchFamily="18" charset="0"/>
              </a:rPr>
              <a:t>&gt; 2500 algorithms in Computer Vision.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Montserrat" panose="020B0604020202020204" charset="0"/>
                <a:cs typeface="Times New Roman" pitchFamily="18" charset="0"/>
              </a:rPr>
              <a:t>Artificial Intelligence.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Montserrat" panose="020B0604020202020204" charset="0"/>
                <a:cs typeface="Times New Roman" pitchFamily="18" charset="0"/>
              </a:rPr>
              <a:t>Machine Learning.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Montserrat" panose="020B0604020202020204" charset="0"/>
                <a:cs typeface="Times New Roman" pitchFamily="18" charset="0"/>
              </a:rPr>
              <a:t>Image processing.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Montserrat" panose="020B0604020202020204" charset="0"/>
                <a:cs typeface="Times New Roman" pitchFamily="18" charset="0"/>
              </a:rPr>
              <a:t>Object detection, motion estimation and gesture detection.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063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Perception to Action</a:t>
            </a:r>
            <a:endParaRPr dirty="0"/>
          </a:p>
        </p:txBody>
      </p:sp>
      <p:sp>
        <p:nvSpPr>
          <p:cNvPr id="11" name="Google Shape;300;p43"/>
          <p:cNvSpPr txBox="1">
            <a:spLocks/>
          </p:cNvSpPr>
          <p:nvPr/>
        </p:nvSpPr>
        <p:spPr>
          <a:xfrm>
            <a:off x="685800" y="3257550"/>
            <a:ext cx="7853567" cy="87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/>
            <a:r>
              <a:rPr lang="en-US" sz="1800" b="0" dirty="0">
                <a:solidFill>
                  <a:schemeClr val="bg1"/>
                </a:solidFill>
                <a:latin typeface="Montserrat" charset="0"/>
                <a:cs typeface="Times New Roman" pitchFamily="18" charset="0"/>
              </a:rPr>
              <a:t>Visually Guiding a Robot Gripper to Grab Objects Using OpenCV Library under ROS Operating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66451" y="438150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accent2"/>
                </a:solidFill>
                <a:latin typeface="Montserrat" panose="020B0604020202020204" charset="0"/>
                <a:cs typeface="Times New Roman" pitchFamily="18" charset="0"/>
              </a:rPr>
              <a:t>Tesseract OCR Engine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66451" y="1032297"/>
            <a:ext cx="8288700" cy="3033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cs typeface="Times New Roman" pitchFamily="18" charset="0"/>
              </a:rPr>
              <a:t>Pick up printed/handwritten text from 2D 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cs typeface="Times New Roman" pitchFamily="18" charset="0"/>
              </a:rPr>
              <a:t>images.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cs typeface="Times New Roman" pitchFamily="18" charset="0"/>
              </a:rPr>
              <a:t>Convert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cs typeface="Times New Roman" pitchFamily="18" charset="0"/>
              </a:rPr>
              <a:t>to machine-readable 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cs typeface="Times New Roman" pitchFamily="18" charset="0"/>
              </a:rPr>
              <a:t>text.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cs typeface="Times New Roman" pitchFamily="18" charset="0"/>
              </a:rPr>
              <a:t>Preprocessing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cs typeface="Times New Roman" pitchFamily="18" charset="0"/>
              </a:rPr>
              <a:t>of the 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cs typeface="Times New Roman" pitchFamily="18" charset="0"/>
              </a:rPr>
              <a:t>Image.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cs typeface="Times New Roman" pitchFamily="18" charset="0"/>
              </a:rPr>
              <a:t>Text Localization.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cs typeface="Times New Roman" pitchFamily="18" charset="0"/>
              </a:rPr>
              <a:t>Character Segmentation.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cs typeface="Times New Roman" pitchFamily="18" charset="0"/>
              </a:rPr>
              <a:t>Character Recognition.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cs typeface="Times New Roman" pitchFamily="18" charset="0"/>
              </a:rPr>
              <a:t>Post Processing.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cs typeface="Times New Roman" pitchFamily="18" charset="0"/>
              </a:rPr>
              <a:t>Compatible with many programming languages and frameworks.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cs typeface="Times New Roman" pitchFamily="18" charset="0"/>
              </a:rPr>
              <a:t>Python-</a:t>
            </a:r>
            <a:r>
              <a:rPr lang="en-US" sz="1600" dirty="0" err="1" smtClean="0">
                <a:solidFill>
                  <a:schemeClr val="bg1"/>
                </a:solidFill>
                <a:latin typeface="Montserrat" panose="020B0604020202020204" charset="0"/>
                <a:cs typeface="Times New Roman" pitchFamily="18" charset="0"/>
              </a:rPr>
              <a:t>tesseract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cs typeface="Times New Roman" pitchFamily="18" charset="0"/>
              </a:rPr>
              <a:t>/Pytesseract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cs typeface="Times New Roman" pitchFamily="18" charset="0"/>
              </a:rPr>
              <a:t>wrapper for python.</a:t>
            </a:r>
          </a:p>
        </p:txBody>
      </p:sp>
    </p:spTree>
    <p:extLst>
      <p:ext uri="{BB962C8B-B14F-4D97-AF65-F5344CB8AC3E}">
        <p14:creationId xmlns:p14="http://schemas.microsoft.com/office/powerpoint/2010/main" val="3645759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Image Pre-Processing Techniques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713392978"/>
              </p:ext>
            </p:extLst>
          </p:nvPr>
        </p:nvGraphicFramePr>
        <p:xfrm>
          <a:off x="855300" y="1430147"/>
          <a:ext cx="7433400" cy="30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6399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Image Pre-Processing Techniques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855300" y="1430147"/>
          <a:ext cx="7433400" cy="30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9721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Image Pre-Processing Techniques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855300" y="1430147"/>
          <a:ext cx="7433400" cy="30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1215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7</a:t>
            </a:r>
            <a:r>
              <a:rPr lang="en" dirty="0" smtClean="0">
                <a:solidFill>
                  <a:schemeClr val="accent1"/>
                </a:solidFill>
              </a:rPr>
              <a:t>.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SIMULATED 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5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mask R-CNN model was first applied on our dataset of bookshelves images, then the image pre-processing and text extraction algorithm.</a:t>
            </a:r>
          </a:p>
          <a:p>
            <a:pPr marL="76200" indent="0">
              <a:buNone/>
            </a:pPr>
            <a:endParaRPr lang="en-US" dirty="0" smtClean="0"/>
          </a:p>
          <a:p>
            <a:r>
              <a:rPr lang="en-US" dirty="0" smtClean="0"/>
              <a:t>The result obtained are: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9774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300" y="836000"/>
            <a:ext cx="8060100" cy="396300"/>
          </a:xfrm>
        </p:spPr>
        <p:txBody>
          <a:bodyPr/>
          <a:lstStyle/>
          <a:p>
            <a:r>
              <a:rPr lang="en-US" sz="2400" dirty="0" smtClean="0"/>
              <a:t>Mask-RCNN Model and Text Extraction Results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500" dirty="0" smtClean="0"/>
              <a:t>For Vertical Books:</a:t>
            </a: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85949"/>
            <a:ext cx="2447290" cy="295846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885949"/>
            <a:ext cx="3178175" cy="295846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190628" y="3210895"/>
            <a:ext cx="814039" cy="25976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86128" y="2712080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 smtClean="0">
                <a:solidFill>
                  <a:schemeClr val="accent2"/>
                </a:solidFill>
              </a:rPr>
              <a:t>Step1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2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300" y="392881"/>
            <a:ext cx="7831500" cy="396300"/>
          </a:xfrm>
        </p:spPr>
        <p:txBody>
          <a:bodyPr/>
          <a:lstStyle/>
          <a:p>
            <a:r>
              <a:rPr lang="en-US" sz="2400" dirty="0"/>
              <a:t>Mask-RCNN Model and Text Extraction 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3374" y="1123950"/>
            <a:ext cx="7433400" cy="3033900"/>
          </a:xfrm>
        </p:spPr>
        <p:txBody>
          <a:bodyPr/>
          <a:lstStyle/>
          <a:p>
            <a:r>
              <a:rPr lang="en-US" dirty="0"/>
              <a:t>For </a:t>
            </a:r>
            <a:r>
              <a:rPr lang="en-US" dirty="0" smtClean="0"/>
              <a:t>Vertical Books</a:t>
            </a:r>
            <a:r>
              <a:rPr lang="en-US" dirty="0"/>
              <a:t>:</a:t>
            </a:r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5" name="Right Arrow 4"/>
          <p:cNvSpPr/>
          <p:nvPr/>
        </p:nvSpPr>
        <p:spPr>
          <a:xfrm>
            <a:off x="1443128" y="2765765"/>
            <a:ext cx="814039" cy="25976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38628" y="2266950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 smtClean="0">
                <a:solidFill>
                  <a:schemeClr val="accent2"/>
                </a:solidFill>
              </a:rPr>
              <a:t>Step2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657350"/>
            <a:ext cx="3570812" cy="319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21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55300" y="392881"/>
            <a:ext cx="78315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chemeClr val="accent2"/>
                </a:solidFill>
                <a:latin typeface="Montserrat" panose="020B0604020202020204" charset="0"/>
              </a:rPr>
              <a:t>Mask-RCNN Model and Text Extraction Results</a:t>
            </a:r>
            <a:endParaRPr lang="en-US" sz="2400" b="1" dirty="0">
              <a:solidFill>
                <a:schemeClr val="accent2"/>
              </a:solidFill>
              <a:latin typeface="Montserrat" panose="020B060402020202020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83374" y="1123950"/>
            <a:ext cx="7433400" cy="3033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500" dirty="0" smtClean="0">
                <a:latin typeface="Montserrat" panose="020B0604020202020204" charset="0"/>
              </a:rPr>
              <a:t>For Vertical Books:</a:t>
            </a:r>
          </a:p>
          <a:p>
            <a:pPr marL="76200"/>
            <a:endParaRPr lang="en-US" sz="1500" dirty="0">
              <a:latin typeface="Montserrat" panose="020B0604020202020204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443128" y="2765765"/>
            <a:ext cx="814039" cy="25976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38628" y="2266950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 smtClean="0">
                <a:solidFill>
                  <a:schemeClr val="accent2"/>
                </a:solidFill>
              </a:rPr>
              <a:t>Step2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332851"/>
            <a:ext cx="4380348" cy="34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5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293383"/>
            <a:ext cx="3784298" cy="345646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55300" y="392881"/>
            <a:ext cx="78315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chemeClr val="accent2"/>
                </a:solidFill>
                <a:latin typeface="Montserrat" panose="020B0604020202020204" charset="0"/>
              </a:rPr>
              <a:t>Mask-RCNN Model and Text Extraction Results</a:t>
            </a:r>
            <a:endParaRPr lang="en-US" sz="2400" b="1" dirty="0">
              <a:solidFill>
                <a:schemeClr val="accent2"/>
              </a:solidFill>
              <a:latin typeface="Montserrat" panose="020B0604020202020204" charset="0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83374" y="1123950"/>
            <a:ext cx="7433400" cy="3033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500" dirty="0" smtClean="0">
                <a:latin typeface="Montserrat" panose="020B0604020202020204" charset="0"/>
              </a:rPr>
              <a:t>For Vertical Books:</a:t>
            </a:r>
          </a:p>
          <a:p>
            <a:pPr marL="76200"/>
            <a:endParaRPr lang="en-US" sz="1500" dirty="0">
              <a:latin typeface="Montserrat" panose="020B0604020202020204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443128" y="2765765"/>
            <a:ext cx="814039" cy="25976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38628" y="2266950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 smtClean="0">
                <a:solidFill>
                  <a:schemeClr val="accent2"/>
                </a:solidFill>
              </a:rPr>
              <a:t>Step2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094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  <p:sp>
        <p:nvSpPr>
          <p:cNvPr id="3" name="Google Shape;165;p35"/>
          <p:cNvSpPr txBox="1">
            <a:spLocks/>
          </p:cNvSpPr>
          <p:nvPr/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 smtClean="0">
                <a:latin typeface="Montserrat" charset="0"/>
                <a:cs typeface="Times New Roman" pitchFamily="18" charset="0"/>
              </a:rPr>
              <a:t>TABLE OF CONTENTS</a:t>
            </a:r>
            <a:endParaRPr lang="en-US" sz="2800" dirty="0">
              <a:latin typeface="Montserrat" charset="0"/>
              <a:cs typeface="Times New Roman" pitchFamily="18" charset="0"/>
            </a:endParaRPr>
          </a:p>
        </p:txBody>
      </p:sp>
      <p:sp>
        <p:nvSpPr>
          <p:cNvPr id="4" name="Google Shape;166;p35">
            <a:hlinkClick r:id="rId2" action="ppaction://hlinksldjump"/>
          </p:cNvPr>
          <p:cNvSpPr txBox="1">
            <a:spLocks/>
          </p:cNvSpPr>
          <p:nvPr/>
        </p:nvSpPr>
        <p:spPr>
          <a:xfrm>
            <a:off x="2105406" y="2518600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2400" b="1" dirty="0" smtClean="0">
                <a:solidFill>
                  <a:schemeClr val="accent1"/>
                </a:solidFill>
                <a:latin typeface="Montserrat" charset="0"/>
                <a:cs typeface="Times New Roman" pitchFamily="18" charset="0"/>
              </a:rPr>
              <a:t>.3</a:t>
            </a:r>
            <a:endParaRPr lang="en" sz="2400" b="1" dirty="0">
              <a:solidFill>
                <a:schemeClr val="accent1"/>
              </a:solidFill>
              <a:latin typeface="Montserrat" charset="0"/>
              <a:cs typeface="Times New Roman" pitchFamily="18" charset="0"/>
            </a:endParaRPr>
          </a:p>
        </p:txBody>
      </p:sp>
      <p:sp>
        <p:nvSpPr>
          <p:cNvPr id="5" name="Google Shape;167;p35"/>
          <p:cNvSpPr txBox="1">
            <a:spLocks/>
          </p:cNvSpPr>
          <p:nvPr/>
        </p:nvSpPr>
        <p:spPr>
          <a:xfrm>
            <a:off x="805852" y="613043"/>
            <a:ext cx="1974300" cy="4937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Clr>
                <a:schemeClr val="dk1"/>
              </a:buClr>
              <a:buSzPts val="1100"/>
            </a:pPr>
            <a:r>
              <a:rPr lang="en-US" sz="1800" b="1" dirty="0" smtClean="0">
                <a:solidFill>
                  <a:schemeClr val="accent2"/>
                </a:solidFill>
                <a:latin typeface="Montserrat" charset="0"/>
                <a:cs typeface="Times New Roman" pitchFamily="18" charset="0"/>
              </a:rPr>
              <a:t>PROJECT IDEA</a:t>
            </a:r>
            <a:endParaRPr lang="en-US" sz="1800" b="1" dirty="0">
              <a:solidFill>
                <a:schemeClr val="accent2"/>
              </a:solidFill>
              <a:latin typeface="Montserrat" charset="0"/>
              <a:cs typeface="Times New Roman" pitchFamily="18" charset="0"/>
            </a:endParaRPr>
          </a:p>
        </p:txBody>
      </p:sp>
      <p:sp>
        <p:nvSpPr>
          <p:cNvPr id="6" name="Google Shape;169;p35">
            <a:hlinkClick r:id="rId3" action="ppaction://hlinksldjump"/>
          </p:cNvPr>
          <p:cNvSpPr txBox="1">
            <a:spLocks/>
          </p:cNvSpPr>
          <p:nvPr/>
        </p:nvSpPr>
        <p:spPr>
          <a:xfrm>
            <a:off x="2105406" y="57099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2400" b="1" dirty="0" smtClean="0">
                <a:solidFill>
                  <a:schemeClr val="accent1"/>
                </a:solidFill>
                <a:latin typeface="Montserrat" charset="0"/>
                <a:cs typeface="Times New Roman" pitchFamily="18" charset="0"/>
              </a:rPr>
              <a:t>.1</a:t>
            </a:r>
            <a:endParaRPr lang="en" sz="2400" b="1" dirty="0">
              <a:solidFill>
                <a:schemeClr val="accent1"/>
              </a:solidFill>
              <a:latin typeface="Montserrat" charset="0"/>
              <a:cs typeface="Times New Roman" pitchFamily="18" charset="0"/>
            </a:endParaRPr>
          </a:p>
        </p:txBody>
      </p:sp>
      <p:sp>
        <p:nvSpPr>
          <p:cNvPr id="7" name="Google Shape;170;p35">
            <a:hlinkClick r:id="rId4" action="ppaction://hlinksldjump"/>
          </p:cNvPr>
          <p:cNvSpPr txBox="1">
            <a:spLocks/>
          </p:cNvSpPr>
          <p:nvPr/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2400" b="1" dirty="0" smtClean="0">
                <a:solidFill>
                  <a:schemeClr val="accent1"/>
                </a:solidFill>
                <a:latin typeface="Montserrat" charset="0"/>
                <a:cs typeface="Times New Roman" pitchFamily="18" charset="0"/>
              </a:rPr>
              <a:t>.2</a:t>
            </a:r>
            <a:endParaRPr lang="en" sz="2400" b="1" dirty="0">
              <a:solidFill>
                <a:schemeClr val="accent1"/>
              </a:solidFill>
              <a:latin typeface="Montserrat" charset="0"/>
              <a:cs typeface="Times New Roman" pitchFamily="18" charset="0"/>
            </a:endParaRPr>
          </a:p>
        </p:txBody>
      </p:sp>
      <p:sp>
        <p:nvSpPr>
          <p:cNvPr id="8" name="Google Shape;171;p35">
            <a:hlinkClick r:id="rId5" action="ppaction://hlinksldjump"/>
          </p:cNvPr>
          <p:cNvSpPr txBox="1">
            <a:spLocks/>
          </p:cNvSpPr>
          <p:nvPr/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b="1" dirty="0">
                <a:solidFill>
                  <a:schemeClr val="accent1"/>
                </a:solidFill>
                <a:latin typeface="Montserrat" charset="0"/>
                <a:cs typeface="Times New Roman" pitchFamily="18" charset="0"/>
              </a:rPr>
              <a:t>6</a:t>
            </a:r>
            <a:r>
              <a:rPr lang="en" sz="2400" b="1" dirty="0" smtClean="0">
                <a:solidFill>
                  <a:schemeClr val="accent1"/>
                </a:solidFill>
                <a:latin typeface="Montserrat" charset="0"/>
                <a:cs typeface="Times New Roman" pitchFamily="18" charset="0"/>
              </a:rPr>
              <a:t>.</a:t>
            </a:r>
            <a:endParaRPr lang="en" sz="2400" b="1" dirty="0">
              <a:solidFill>
                <a:schemeClr val="accent1"/>
              </a:solidFill>
              <a:latin typeface="Montserrat" charset="0"/>
              <a:cs typeface="Times New Roman" pitchFamily="18" charset="0"/>
            </a:endParaRPr>
          </a:p>
        </p:txBody>
      </p:sp>
      <p:sp>
        <p:nvSpPr>
          <p:cNvPr id="9" name="Google Shape;172;p35">
            <a:hlinkClick r:id="rId6" action="ppaction://hlinksldjump"/>
          </p:cNvPr>
          <p:cNvSpPr txBox="1">
            <a:spLocks/>
          </p:cNvSpPr>
          <p:nvPr/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b="1" dirty="0">
                <a:solidFill>
                  <a:schemeClr val="accent1"/>
                </a:solidFill>
                <a:latin typeface="Montserrat" charset="0"/>
                <a:cs typeface="Times New Roman" pitchFamily="18" charset="0"/>
              </a:rPr>
              <a:t>7</a:t>
            </a:r>
            <a:r>
              <a:rPr lang="en" sz="2400" b="1" dirty="0" smtClean="0">
                <a:solidFill>
                  <a:schemeClr val="accent1"/>
                </a:solidFill>
                <a:latin typeface="Montserrat" charset="0"/>
                <a:cs typeface="Times New Roman" pitchFamily="18" charset="0"/>
              </a:rPr>
              <a:t>.</a:t>
            </a:r>
            <a:endParaRPr lang="en" sz="2400" b="1" dirty="0">
              <a:solidFill>
                <a:schemeClr val="accent1"/>
              </a:solidFill>
              <a:latin typeface="Montserrat" charset="0"/>
              <a:cs typeface="Times New Roman" pitchFamily="18" charset="0"/>
            </a:endParaRPr>
          </a:p>
        </p:txBody>
      </p:sp>
      <p:sp>
        <p:nvSpPr>
          <p:cNvPr id="10" name="Google Shape;173;p35">
            <a:hlinkClick r:id=""/>
          </p:cNvPr>
          <p:cNvSpPr txBox="1">
            <a:spLocks/>
          </p:cNvSpPr>
          <p:nvPr/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b="1" dirty="0">
                <a:solidFill>
                  <a:schemeClr val="accent1"/>
                </a:solidFill>
                <a:latin typeface="Montserrat" charset="0"/>
                <a:cs typeface="Times New Roman" pitchFamily="18" charset="0"/>
              </a:rPr>
              <a:t>8</a:t>
            </a:r>
            <a:r>
              <a:rPr lang="en" sz="2400" b="1" dirty="0" smtClean="0">
                <a:solidFill>
                  <a:schemeClr val="accent1"/>
                </a:solidFill>
                <a:latin typeface="Montserrat" charset="0"/>
                <a:cs typeface="Times New Roman" pitchFamily="18" charset="0"/>
              </a:rPr>
              <a:t>.</a:t>
            </a:r>
            <a:endParaRPr lang="en" sz="2400" b="1" dirty="0">
              <a:solidFill>
                <a:schemeClr val="accent1"/>
              </a:solidFill>
              <a:latin typeface="Montserrat" charset="0"/>
              <a:cs typeface="Times New Roman" pitchFamily="18" charset="0"/>
            </a:endParaRPr>
          </a:p>
        </p:txBody>
      </p:sp>
      <p:sp>
        <p:nvSpPr>
          <p:cNvPr id="11" name="Google Shape;174;p35"/>
          <p:cNvSpPr txBox="1">
            <a:spLocks/>
          </p:cNvSpPr>
          <p:nvPr/>
        </p:nvSpPr>
        <p:spPr>
          <a:xfrm>
            <a:off x="644156" y="1606331"/>
            <a:ext cx="2135996" cy="4498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800" b="1" dirty="0" smtClean="0">
                <a:solidFill>
                  <a:schemeClr val="accent2"/>
                </a:solidFill>
                <a:latin typeface="Montserrat" charset="0"/>
                <a:cs typeface="Times New Roman" pitchFamily="18" charset="0"/>
              </a:rPr>
              <a:t>INTRODUCTION</a:t>
            </a:r>
            <a:endParaRPr lang="en-US" sz="1800" b="1" dirty="0">
              <a:solidFill>
                <a:schemeClr val="accent2"/>
              </a:solidFill>
              <a:latin typeface="Montserrat" charset="0"/>
              <a:cs typeface="Times New Roman" pitchFamily="18" charset="0"/>
            </a:endParaRPr>
          </a:p>
        </p:txBody>
      </p:sp>
      <p:sp>
        <p:nvSpPr>
          <p:cNvPr id="12" name="Google Shape;176;p35"/>
          <p:cNvSpPr txBox="1">
            <a:spLocks/>
          </p:cNvSpPr>
          <p:nvPr/>
        </p:nvSpPr>
        <p:spPr>
          <a:xfrm>
            <a:off x="-116740" y="2548313"/>
            <a:ext cx="2896892" cy="5183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800" b="1" dirty="0" smtClean="0">
                <a:solidFill>
                  <a:schemeClr val="accent2"/>
                </a:solidFill>
                <a:latin typeface="Montserrat" charset="0"/>
                <a:cs typeface="Times New Roman" pitchFamily="18" charset="0"/>
              </a:rPr>
              <a:t>LITERATURE REVIEW</a:t>
            </a:r>
            <a:endParaRPr lang="en-US" sz="1800" b="1" dirty="0">
              <a:solidFill>
                <a:schemeClr val="accent2"/>
              </a:solidFill>
              <a:latin typeface="Montserrat" charset="0"/>
              <a:cs typeface="Times New Roman" pitchFamily="18" charset="0"/>
            </a:endParaRPr>
          </a:p>
        </p:txBody>
      </p:sp>
      <p:sp>
        <p:nvSpPr>
          <p:cNvPr id="13" name="Google Shape;178;p35"/>
          <p:cNvSpPr txBox="1">
            <a:spLocks/>
          </p:cNvSpPr>
          <p:nvPr/>
        </p:nvSpPr>
        <p:spPr>
          <a:xfrm>
            <a:off x="6424021" y="2174570"/>
            <a:ext cx="2461621" cy="4670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 smtClean="0">
                <a:solidFill>
                  <a:schemeClr val="accent2"/>
                </a:solidFill>
                <a:latin typeface="Montserrat" charset="0"/>
                <a:cs typeface="Times New Roman" pitchFamily="18" charset="0"/>
              </a:rPr>
              <a:t>TEXT EXTRACTION </a:t>
            </a:r>
            <a:endParaRPr lang="en-US" sz="1800" b="1" dirty="0">
              <a:solidFill>
                <a:schemeClr val="accent2"/>
              </a:solidFill>
              <a:latin typeface="Montserrat" charset="0"/>
              <a:cs typeface="Times New Roman" pitchFamily="18" charset="0"/>
            </a:endParaRPr>
          </a:p>
        </p:txBody>
      </p:sp>
      <p:sp>
        <p:nvSpPr>
          <p:cNvPr id="14" name="Google Shape;180;p35"/>
          <p:cNvSpPr txBox="1">
            <a:spLocks/>
          </p:cNvSpPr>
          <p:nvPr/>
        </p:nvSpPr>
        <p:spPr>
          <a:xfrm>
            <a:off x="6424021" y="3178189"/>
            <a:ext cx="2819400" cy="4991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 smtClean="0">
                <a:solidFill>
                  <a:schemeClr val="accent2"/>
                </a:solidFill>
                <a:latin typeface="Montserrat" charset="0"/>
                <a:cs typeface="Times New Roman" pitchFamily="18" charset="0"/>
              </a:rPr>
              <a:t>SIMULATED RESULT</a:t>
            </a:r>
            <a:endParaRPr lang="en-US" sz="1800" b="1" dirty="0">
              <a:solidFill>
                <a:schemeClr val="accent2"/>
              </a:solidFill>
              <a:latin typeface="Montserrat" charset="0"/>
              <a:cs typeface="Times New Roman" pitchFamily="18" charset="0"/>
            </a:endParaRPr>
          </a:p>
        </p:txBody>
      </p:sp>
      <p:sp>
        <p:nvSpPr>
          <p:cNvPr id="15" name="Google Shape;182;p35"/>
          <p:cNvSpPr txBox="1">
            <a:spLocks/>
          </p:cNvSpPr>
          <p:nvPr/>
        </p:nvSpPr>
        <p:spPr>
          <a:xfrm>
            <a:off x="6424021" y="4225432"/>
            <a:ext cx="1974300" cy="445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 smtClean="0">
                <a:solidFill>
                  <a:schemeClr val="accent2"/>
                </a:solidFill>
                <a:latin typeface="Montserrat" charset="0"/>
                <a:cs typeface="Times New Roman" pitchFamily="18" charset="0"/>
              </a:rPr>
              <a:t>CONCLUSION </a:t>
            </a:r>
            <a:endParaRPr lang="en-US" sz="1800" b="1" dirty="0">
              <a:solidFill>
                <a:schemeClr val="accent2"/>
              </a:solidFill>
              <a:latin typeface="Montserrat" charset="0"/>
              <a:cs typeface="Times New Roman" pitchFamily="18" charset="0"/>
            </a:endParaRPr>
          </a:p>
        </p:txBody>
      </p:sp>
      <p:sp>
        <p:nvSpPr>
          <p:cNvPr id="22" name="Google Shape;166;p35">
            <a:hlinkClick r:id="rId2" action="ppaction://hlinksldjump"/>
          </p:cNvPr>
          <p:cNvSpPr txBox="1">
            <a:spLocks/>
          </p:cNvSpPr>
          <p:nvPr/>
        </p:nvSpPr>
        <p:spPr>
          <a:xfrm>
            <a:off x="2105406" y="3455754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2400" b="1" dirty="0" smtClean="0">
                <a:solidFill>
                  <a:schemeClr val="accent1"/>
                </a:solidFill>
                <a:latin typeface="Montserrat" charset="0"/>
                <a:cs typeface="Times New Roman" pitchFamily="18" charset="0"/>
              </a:rPr>
              <a:t>.4</a:t>
            </a:r>
            <a:endParaRPr lang="en" sz="2400" b="1" dirty="0">
              <a:solidFill>
                <a:schemeClr val="accent1"/>
              </a:solidFill>
              <a:latin typeface="Montserrat" charset="0"/>
              <a:cs typeface="Times New Roman" pitchFamily="18" charset="0"/>
            </a:endParaRPr>
          </a:p>
        </p:txBody>
      </p:sp>
      <p:sp>
        <p:nvSpPr>
          <p:cNvPr id="23" name="Google Shape;176;p35"/>
          <p:cNvSpPr txBox="1">
            <a:spLocks/>
          </p:cNvSpPr>
          <p:nvPr/>
        </p:nvSpPr>
        <p:spPr>
          <a:xfrm>
            <a:off x="461916" y="3523340"/>
            <a:ext cx="292395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 smtClean="0">
                <a:solidFill>
                  <a:schemeClr val="accent2"/>
                </a:solidFill>
                <a:latin typeface="Montserrat" charset="0"/>
                <a:cs typeface="Times New Roman" pitchFamily="18" charset="0"/>
              </a:rPr>
              <a:t>Book Boundary Detection </a:t>
            </a:r>
            <a:endParaRPr lang="en-US" sz="1800" b="1" dirty="0">
              <a:solidFill>
                <a:schemeClr val="accent2"/>
              </a:solidFill>
              <a:latin typeface="Montserrat" charset="0"/>
              <a:cs typeface="Times New Roman" pitchFamily="18" charset="0"/>
            </a:endParaRPr>
          </a:p>
        </p:txBody>
      </p:sp>
      <p:sp>
        <p:nvSpPr>
          <p:cNvPr id="18" name="Google Shape;166;p35">
            <a:hlinkClick r:id="rId2" action="ppaction://hlinksldjump"/>
          </p:cNvPr>
          <p:cNvSpPr txBox="1">
            <a:spLocks/>
          </p:cNvSpPr>
          <p:nvPr/>
        </p:nvSpPr>
        <p:spPr>
          <a:xfrm>
            <a:off x="5220834" y="137245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2400" b="1" dirty="0" smtClean="0">
                <a:solidFill>
                  <a:schemeClr val="accent1"/>
                </a:solidFill>
                <a:latin typeface="Montserrat" charset="0"/>
                <a:cs typeface="Times New Roman" pitchFamily="18" charset="0"/>
              </a:rPr>
              <a:t>.5</a:t>
            </a:r>
            <a:endParaRPr lang="en" sz="2400" b="1" dirty="0">
              <a:solidFill>
                <a:schemeClr val="accent1"/>
              </a:solidFill>
              <a:latin typeface="Montserrat" charset="0"/>
              <a:cs typeface="Times New Roman" pitchFamily="18" charset="0"/>
            </a:endParaRPr>
          </a:p>
        </p:txBody>
      </p:sp>
      <p:sp>
        <p:nvSpPr>
          <p:cNvPr id="19" name="Google Shape;176;p35"/>
          <p:cNvSpPr txBox="1">
            <a:spLocks/>
          </p:cNvSpPr>
          <p:nvPr/>
        </p:nvSpPr>
        <p:spPr>
          <a:xfrm>
            <a:off x="6207488" y="1339882"/>
            <a:ext cx="282179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800" b="1" dirty="0" smtClean="0">
                <a:solidFill>
                  <a:schemeClr val="accent2"/>
                </a:solidFill>
                <a:latin typeface="Montserrat" charset="0"/>
                <a:cs typeface="Times New Roman" pitchFamily="18" charset="0"/>
              </a:rPr>
              <a:t>MASK-RCNN MODEL</a:t>
            </a:r>
            <a:endParaRPr lang="en-US" sz="1800" b="1" dirty="0">
              <a:solidFill>
                <a:schemeClr val="accent2"/>
              </a:solidFill>
              <a:latin typeface="Montserrat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56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4350"/>
            <a:ext cx="8060100" cy="396300"/>
          </a:xfrm>
        </p:spPr>
        <p:txBody>
          <a:bodyPr/>
          <a:lstStyle/>
          <a:p>
            <a:r>
              <a:rPr lang="en-US" sz="2400" dirty="0" smtClean="0"/>
              <a:t>Mask-RCNN Model and Text Extraction Results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08497"/>
            <a:ext cx="7433400" cy="3033900"/>
          </a:xfrm>
        </p:spPr>
        <p:txBody>
          <a:bodyPr/>
          <a:lstStyle/>
          <a:p>
            <a:r>
              <a:rPr lang="en-US" sz="1500" dirty="0" smtClean="0"/>
              <a:t>For Horizontal Books:</a:t>
            </a: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8" name="Right Arrow 7"/>
          <p:cNvSpPr/>
          <p:nvPr/>
        </p:nvSpPr>
        <p:spPr>
          <a:xfrm>
            <a:off x="3766509" y="2889245"/>
            <a:ext cx="814039" cy="25976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62009" y="2390430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 smtClean="0">
                <a:solidFill>
                  <a:schemeClr val="accent2"/>
                </a:solidFill>
              </a:rPr>
              <a:t>Step1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pic>
        <p:nvPicPr>
          <p:cNvPr id="10" name="Picture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0" y="1539892"/>
            <a:ext cx="2189372" cy="2958466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00" y="1902160"/>
            <a:ext cx="3811905" cy="223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34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542"/>
            <a:ext cx="7831500" cy="396300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</a:rPr>
              <a:t>Mask-RCNN Model and Text Extraction 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19689"/>
            <a:ext cx="7433400" cy="3033900"/>
          </a:xfrm>
        </p:spPr>
        <p:txBody>
          <a:bodyPr/>
          <a:lstStyle/>
          <a:p>
            <a:r>
              <a:rPr lang="en-US" sz="1500" dirty="0"/>
              <a:t>For </a:t>
            </a:r>
            <a:r>
              <a:rPr lang="en-US" sz="1500" dirty="0" smtClean="0"/>
              <a:t>Horizontal Books</a:t>
            </a:r>
            <a:r>
              <a:rPr lang="en-US" sz="1500" dirty="0"/>
              <a:t>:</a:t>
            </a:r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5" name="Right Arrow 4"/>
          <p:cNvSpPr/>
          <p:nvPr/>
        </p:nvSpPr>
        <p:spPr>
          <a:xfrm>
            <a:off x="1535200" y="2900436"/>
            <a:ext cx="814039" cy="25976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30700" y="2401621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 smtClean="0">
                <a:solidFill>
                  <a:schemeClr val="accent2"/>
                </a:solidFill>
              </a:rPr>
              <a:t>Step2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700" y="1560329"/>
            <a:ext cx="3771791" cy="319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3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403311"/>
            <a:ext cx="3681194" cy="334654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14400" y="525542"/>
            <a:ext cx="78315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chemeClr val="accent2"/>
                </a:solidFill>
                <a:latin typeface="Montserrat" panose="020B0604020202020204" charset="0"/>
              </a:rPr>
              <a:t>Mask-RCNN Model and Text Extraction Results</a:t>
            </a:r>
            <a:endParaRPr lang="en-US" sz="2400" b="1" dirty="0">
              <a:solidFill>
                <a:schemeClr val="accent2"/>
              </a:solidFill>
              <a:latin typeface="Montserrat" panose="020B0604020202020204" charset="0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914400" y="1119689"/>
            <a:ext cx="7433400" cy="3033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500" dirty="0" smtClean="0">
                <a:latin typeface="Montserrat" panose="020B0604020202020204" charset="0"/>
              </a:rPr>
              <a:t>For Horizontal Books:</a:t>
            </a:r>
          </a:p>
          <a:p>
            <a:pPr marL="361950" indent="-285750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endParaRPr lang="en-US" dirty="0">
              <a:latin typeface="Montserrat" panose="020B0604020202020204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535200" y="2900436"/>
            <a:ext cx="814039" cy="25976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30700" y="2401621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 smtClean="0">
                <a:solidFill>
                  <a:schemeClr val="accent2"/>
                </a:solidFill>
              </a:rPr>
              <a:t>Step2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056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300" y="419816"/>
            <a:ext cx="8060100" cy="396300"/>
          </a:xfrm>
        </p:spPr>
        <p:txBody>
          <a:bodyPr/>
          <a:lstStyle/>
          <a:p>
            <a:r>
              <a:rPr lang="en-US" sz="2400" dirty="0" smtClean="0"/>
              <a:t>Mask-RCNN Model and Text Extraction Results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300" y="1047750"/>
            <a:ext cx="7433400" cy="3033900"/>
          </a:xfrm>
        </p:spPr>
        <p:txBody>
          <a:bodyPr/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ontserrat" panose="020B0604020202020204" charset="0"/>
              </a:rPr>
              <a:t>For Slant Books (about 10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ontserrat" panose="020B0604020202020204" charset="0"/>
                <a:sym typeface="Symbol" panose="05050102010706020507" pitchFamily="18" charset="2"/>
              </a:rPr>
              <a:t>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ontserrat" panose="020B0604020202020204" charset="0"/>
              </a:rPr>
              <a:t>):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200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620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8" name="Right Arrow 7"/>
          <p:cNvSpPr/>
          <p:nvPr/>
        </p:nvSpPr>
        <p:spPr>
          <a:xfrm>
            <a:off x="3783609" y="3210895"/>
            <a:ext cx="814039" cy="25976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79109" y="2712080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 smtClean="0">
                <a:solidFill>
                  <a:schemeClr val="accent2"/>
                </a:solidFill>
              </a:rPr>
              <a:t>Step1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957798" y="1581233"/>
            <a:ext cx="2359577" cy="3185024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5538470" y="1600063"/>
            <a:ext cx="2983347" cy="316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68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300" y="836000"/>
            <a:ext cx="7831500" cy="396300"/>
          </a:xfrm>
        </p:spPr>
        <p:txBody>
          <a:bodyPr/>
          <a:lstStyle/>
          <a:p>
            <a:r>
              <a:rPr lang="en-US" sz="2400" dirty="0"/>
              <a:t>Mask-RCNN Model and Text Extraction 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500" dirty="0">
                <a:solidFill>
                  <a:schemeClr val="accent2"/>
                </a:solidFill>
                <a:latin typeface="Montserrat" panose="020B0604020202020204" charset="0"/>
              </a:rPr>
              <a:t>For </a:t>
            </a:r>
            <a:r>
              <a:rPr lang="en-US" sz="1500" dirty="0" smtClean="0">
                <a:solidFill>
                  <a:schemeClr val="accent2"/>
                </a:solidFill>
                <a:latin typeface="Montserrat" panose="020B0604020202020204" charset="0"/>
              </a:rPr>
              <a:t>Slanted </a:t>
            </a:r>
            <a:r>
              <a:rPr lang="en-US" sz="1500" dirty="0" smtClean="0">
                <a:solidFill>
                  <a:schemeClr val="accent2"/>
                </a:solidFill>
                <a:latin typeface="Montserrat" panose="020B0604020202020204" charset="0"/>
              </a:rPr>
              <a:t>Books</a:t>
            </a:r>
            <a:r>
              <a:rPr lang="en-US" sz="1500" dirty="0">
                <a:solidFill>
                  <a:schemeClr val="accent2"/>
                </a:solidFill>
                <a:latin typeface="Montserrat" panose="020B0604020202020204" charset="0"/>
              </a:rPr>
              <a:t> (about 10</a:t>
            </a:r>
            <a:r>
              <a:rPr lang="en-US" sz="1500" dirty="0">
                <a:solidFill>
                  <a:schemeClr val="accent2"/>
                </a:solidFill>
                <a:latin typeface="Montserrat" panose="020B0604020202020204" charset="0"/>
                <a:sym typeface="Symbol" panose="05050102010706020507" pitchFamily="18" charset="2"/>
              </a:rPr>
              <a:t></a:t>
            </a:r>
            <a:r>
              <a:rPr lang="en-US" sz="1500" dirty="0">
                <a:solidFill>
                  <a:schemeClr val="accent2"/>
                </a:solidFill>
                <a:latin typeface="Montserrat" panose="020B0604020202020204" charset="0"/>
              </a:rPr>
              <a:t>): </a:t>
            </a:r>
            <a:endParaRPr lang="en-US" sz="1500" dirty="0">
              <a:solidFill>
                <a:schemeClr val="accent2"/>
              </a:solidFill>
              <a:latin typeface="Montserrat" panose="020B0604020202020204" charset="0"/>
            </a:endParaRPr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5" name="Right Arrow 4"/>
          <p:cNvSpPr/>
          <p:nvPr/>
        </p:nvSpPr>
        <p:spPr>
          <a:xfrm>
            <a:off x="1476100" y="3210894"/>
            <a:ext cx="814039" cy="25976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2712079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 smtClean="0">
                <a:solidFill>
                  <a:schemeClr val="accent2"/>
                </a:solidFill>
              </a:rPr>
              <a:t>Step2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791213"/>
            <a:ext cx="3165210" cy="295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74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80" y="1733550"/>
            <a:ext cx="4607004" cy="290968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55300" y="542008"/>
            <a:ext cx="78315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chemeClr val="accent2"/>
                </a:solidFill>
                <a:latin typeface="Montserrat" panose="020B0604020202020204" charset="0"/>
              </a:rPr>
              <a:t>Mask-RCNN Model and Text Extraction Results</a:t>
            </a:r>
            <a:endParaRPr lang="en-US" sz="2400" b="1" dirty="0">
              <a:solidFill>
                <a:schemeClr val="accent2"/>
              </a:solidFill>
              <a:latin typeface="Montserrat" panose="020B0604020202020204" charset="0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011089" y="1123950"/>
            <a:ext cx="7433400" cy="3033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accent2"/>
                </a:solidFill>
                <a:latin typeface="Montserrat" panose="020B0604020202020204" charset="0"/>
              </a:rPr>
              <a:t>For Slanted Books (about 10</a:t>
            </a:r>
            <a:r>
              <a:rPr lang="en-US" sz="1500" dirty="0" smtClean="0">
                <a:solidFill>
                  <a:schemeClr val="accent2"/>
                </a:solidFill>
                <a:latin typeface="Montserrat" panose="020B0604020202020204" charset="0"/>
                <a:sym typeface="Symbol" panose="05050102010706020507" pitchFamily="18" charset="2"/>
              </a:rPr>
              <a:t></a:t>
            </a:r>
            <a:r>
              <a:rPr lang="en-US" sz="1500" dirty="0" smtClean="0">
                <a:solidFill>
                  <a:schemeClr val="accent2"/>
                </a:solidFill>
                <a:latin typeface="Montserrat" panose="020B0604020202020204" charset="0"/>
              </a:rPr>
              <a:t>): </a:t>
            </a:r>
          </a:p>
          <a:p>
            <a:pPr marL="76200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476100" y="3210894"/>
            <a:ext cx="814039" cy="25976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71600" y="2712079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 smtClean="0">
                <a:solidFill>
                  <a:schemeClr val="accent2"/>
                </a:solidFill>
              </a:rPr>
              <a:t>Step2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966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55300" y="542008"/>
            <a:ext cx="78315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chemeClr val="accent2"/>
                </a:solidFill>
                <a:latin typeface="Montserrat" panose="020B0604020202020204" charset="0"/>
              </a:rPr>
              <a:t>Mask-RCNN Model and Text Extraction Results</a:t>
            </a:r>
            <a:endParaRPr lang="en-US" sz="2400" b="1" dirty="0">
              <a:solidFill>
                <a:schemeClr val="accent2"/>
              </a:solidFill>
              <a:latin typeface="Montserrat" panose="020B060402020202020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011089" y="1123950"/>
            <a:ext cx="7433400" cy="3033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accent2"/>
                </a:solidFill>
                <a:latin typeface="Montserrat" panose="020B0604020202020204" charset="0"/>
              </a:rPr>
              <a:t>For Slanted Books (more than 10</a:t>
            </a:r>
            <a:r>
              <a:rPr lang="en-US" sz="1500" dirty="0" smtClean="0">
                <a:solidFill>
                  <a:schemeClr val="accent2"/>
                </a:solidFill>
                <a:latin typeface="Montserrat" panose="020B0604020202020204" charset="0"/>
                <a:sym typeface="Symbol" panose="05050102010706020507" pitchFamily="18" charset="2"/>
              </a:rPr>
              <a:t></a:t>
            </a:r>
            <a:r>
              <a:rPr lang="en-US" sz="1500" dirty="0" smtClean="0">
                <a:solidFill>
                  <a:schemeClr val="accent2"/>
                </a:solidFill>
                <a:latin typeface="Montserrat" panose="020B0604020202020204" charset="0"/>
              </a:rPr>
              <a:t>): </a:t>
            </a:r>
          </a:p>
          <a:p>
            <a:pPr marL="76200"/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" y="1832418"/>
            <a:ext cx="3019534" cy="247999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638168" y="1832418"/>
            <a:ext cx="3116766" cy="242643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267200" y="3028950"/>
            <a:ext cx="814039" cy="25976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62700" y="2530135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 smtClean="0">
                <a:solidFill>
                  <a:schemeClr val="accent2"/>
                </a:solidFill>
              </a:rPr>
              <a:t>Step1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625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8150"/>
            <a:ext cx="7831500" cy="396300"/>
          </a:xfrm>
        </p:spPr>
        <p:txBody>
          <a:bodyPr/>
          <a:lstStyle/>
          <a:p>
            <a:r>
              <a:rPr lang="en-US" sz="2400" dirty="0"/>
              <a:t>Mask-RCNN Model and Text Extraction 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32297"/>
            <a:ext cx="7433400" cy="3033900"/>
          </a:xfrm>
        </p:spPr>
        <p:txBody>
          <a:bodyPr/>
          <a:lstStyle/>
          <a:p>
            <a:r>
              <a:rPr lang="en-US" sz="1500" dirty="0" smtClean="0"/>
              <a:t>Arabic Titles Books </a:t>
            </a:r>
            <a:endParaRPr lang="en-US" sz="1500" dirty="0"/>
          </a:p>
          <a:p>
            <a:pPr marL="76200" indent="0">
              <a:buNone/>
            </a:pP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5" name="Picture 4" descr="C:\Users\DELL\Desktop\output_screenshots\Screenshot 2022-06-13 16554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41142"/>
            <a:ext cx="6171142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DELL\Desktop\output_screenshots\Screenshot 2022-06-13 165418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3238554"/>
            <a:ext cx="6171143" cy="1511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3335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3" name="Picture 2" descr="C:\Users\DELL\Desktop\output_screenshots\Screenshot 2022-06-13 16530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45" y="1572653"/>
            <a:ext cx="6127009" cy="25266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438150"/>
            <a:ext cx="78315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chemeClr val="accent2"/>
                </a:solidFill>
                <a:latin typeface="Montserrat" panose="020B0604020202020204" charset="0"/>
              </a:rPr>
              <a:t>Mask-RCNN Model and Text Extraction Results</a:t>
            </a:r>
            <a:endParaRPr lang="en-US" sz="2400" b="1" dirty="0">
              <a:solidFill>
                <a:schemeClr val="accent2"/>
              </a:solidFill>
              <a:latin typeface="Montserrat" panose="020B0604020202020204" charset="0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38200" y="1032297"/>
            <a:ext cx="7433400" cy="3033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500" dirty="0" smtClean="0">
                <a:latin typeface="Montserrat" panose="020B0604020202020204" charset="0"/>
              </a:rPr>
              <a:t>Arabic Titles Books </a:t>
            </a:r>
          </a:p>
          <a:p>
            <a:pPr marL="76200"/>
            <a:endParaRPr lang="en-US" sz="1500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37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Accuracy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Accuracy of Mask R-CNN Model: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US" sz="1800" dirty="0" smtClean="0"/>
              <a:t>For vertical books = </a:t>
            </a:r>
            <a:r>
              <a:rPr lang="en-US" sz="1800" dirty="0"/>
              <a:t>97</a:t>
            </a:r>
            <a:r>
              <a:rPr lang="en-US" sz="1800" dirty="0" smtClean="0"/>
              <a:t>%.</a:t>
            </a:r>
            <a:endParaRPr lang="en-US" sz="1800" dirty="0"/>
          </a:p>
          <a:p>
            <a:pPr marL="990600" lvl="1" indent="-457200">
              <a:buFont typeface="+mj-lt"/>
              <a:buAutoNum type="arabicPeriod"/>
            </a:pPr>
            <a:r>
              <a:rPr lang="en-US" sz="1800" dirty="0" smtClean="0"/>
              <a:t>For horizontal books = </a:t>
            </a:r>
            <a:r>
              <a:rPr lang="en-US" sz="1800" dirty="0"/>
              <a:t>95%.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US" sz="1800" dirty="0" smtClean="0"/>
              <a:t>For slanted books = </a:t>
            </a:r>
            <a:r>
              <a:rPr lang="en-US" sz="1800" dirty="0"/>
              <a:t>47%.</a:t>
            </a:r>
            <a:endParaRPr lang="en-US" sz="1800" dirty="0" smtClean="0"/>
          </a:p>
          <a:p>
            <a:pPr marL="533400" lvl="1" indent="0">
              <a:buNone/>
            </a:pPr>
            <a:endParaRPr lang="en-US" dirty="0" smtClean="0"/>
          </a:p>
          <a:p>
            <a:r>
              <a:rPr lang="en-US" sz="2000" dirty="0"/>
              <a:t>Accuracy </a:t>
            </a:r>
            <a:r>
              <a:rPr lang="en-US" sz="2000" smtClean="0"/>
              <a:t>of Tesseract OCR:</a:t>
            </a:r>
            <a:endParaRPr lang="en-US" sz="2000" dirty="0" smtClean="0"/>
          </a:p>
          <a:p>
            <a:pPr marL="990600" lvl="1" indent="-457200">
              <a:buFont typeface="+mj-lt"/>
              <a:buAutoNum type="arabicPeriod"/>
            </a:pPr>
            <a:r>
              <a:rPr lang="en-US" sz="1800" dirty="0" smtClean="0"/>
              <a:t>For </a:t>
            </a:r>
            <a:r>
              <a:rPr lang="en-US" sz="1800" dirty="0"/>
              <a:t>English titles </a:t>
            </a:r>
            <a:r>
              <a:rPr lang="en-US" sz="1800" dirty="0" smtClean="0"/>
              <a:t>= </a:t>
            </a:r>
            <a:r>
              <a:rPr lang="en-GB" sz="1800" dirty="0" smtClean="0"/>
              <a:t>66.5%.</a:t>
            </a:r>
            <a:endParaRPr lang="en-US" sz="1800" dirty="0"/>
          </a:p>
          <a:p>
            <a:pPr marL="990600" lvl="1" indent="-457200">
              <a:buFont typeface="+mj-lt"/>
              <a:buAutoNum type="arabicPeriod"/>
            </a:pPr>
            <a:r>
              <a:rPr lang="en-US" sz="1800" dirty="0" smtClean="0"/>
              <a:t>For Arabic titles = </a:t>
            </a:r>
            <a:r>
              <a:rPr lang="en-GB" sz="1800" dirty="0"/>
              <a:t>53.2</a:t>
            </a:r>
            <a:r>
              <a:rPr lang="en-GB" sz="1800" dirty="0" smtClean="0"/>
              <a:t>%.</a:t>
            </a:r>
          </a:p>
          <a:p>
            <a:endParaRPr lang="en-US" dirty="0" smtClean="0"/>
          </a:p>
          <a:p>
            <a:pPr marL="533400" lvl="1" indent="0">
              <a:buNone/>
            </a:pPr>
            <a:r>
              <a:rPr lang="en-US" dirty="0" smtClean="0"/>
              <a:t> </a:t>
            </a:r>
          </a:p>
          <a:p>
            <a:pPr marL="5334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4436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1.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IDEA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8</a:t>
            </a:r>
            <a:r>
              <a:rPr lang="en" dirty="0" smtClean="0">
                <a:solidFill>
                  <a:schemeClr val="accent1"/>
                </a:solidFill>
              </a:rPr>
              <a:t>.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727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20B0604020202020204" charset="0"/>
                <a:cs typeface="Times New Roman" pitchFamily="18" charset="0"/>
              </a:rPr>
              <a:t>Learning new concepts.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20B0604020202020204" charset="0"/>
                <a:cs typeface="Times New Roman" pitchFamily="18" charset="0"/>
              </a:rPr>
              <a:t>Discuss python codes on OCR.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20B0604020202020204" charset="0"/>
                <a:cs typeface="Times New Roman" pitchFamily="18" charset="0"/>
              </a:rPr>
              <a:t>Studying Mask R-CNN Model and put it under test.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20B0604020202020204" charset="0"/>
                <a:cs typeface="Times New Roman" pitchFamily="18" charset="0"/>
              </a:rPr>
              <a:t>Team work and time management.</a:t>
            </a:r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800" dirty="0">
                <a:latin typeface="Montserrat" panose="020B0604020202020204" charset="0"/>
              </a:rPr>
              <a:t>Bad quality of image (size, contrast and lightening).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Montserrat" panose="020B0604020202020204" charset="0"/>
              </a:rPr>
              <a:t>Vertical format book title.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Montserrat" panose="020B0604020202020204" charset="0"/>
              </a:rPr>
              <a:t>Not supported languages.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Montserrat" panose="020B0604020202020204" charset="0"/>
              </a:rPr>
              <a:t>Tesseract does not support some special fonts.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Montserrat" panose="020B0604020202020204" charset="0"/>
              </a:rPr>
              <a:t>The enhancement on the image caused some letters losing some of its parts like dots.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Montserrat" panose="020B0604020202020204" charset="0"/>
              </a:rPr>
              <a:t>The organization in the library itself.</a:t>
            </a:r>
          </a:p>
          <a:p>
            <a:pPr marL="76200" indent="0">
              <a:buNone/>
            </a:pPr>
            <a:endParaRPr lang="en-US" sz="1800" dirty="0">
              <a:latin typeface="Montserrat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0330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800" dirty="0">
                <a:latin typeface="Montserrat" panose="020B0604020202020204" charset="0"/>
              </a:rPr>
              <a:t>Enhance R-CNN Model accuracy.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Montserrat" panose="020B0604020202020204" charset="0"/>
              </a:rPr>
              <a:t>Slanted books boundaries detection issue should be resolved.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Montserrat" panose="020B0604020202020204" charset="0"/>
              </a:rPr>
              <a:t>Add more languages to the text extraction algorithm.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Montserrat" panose="020B0604020202020204" charset="0"/>
              </a:rPr>
              <a:t>Build an efficient manipulator.</a:t>
            </a:r>
          </a:p>
          <a:p>
            <a:endParaRPr lang="en-US" sz="1800" dirty="0">
              <a:latin typeface="Montserrat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51523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b="0" dirty="0" smtClean="0"/>
              <a:t>Copy Percentage</a:t>
            </a:r>
            <a:br>
              <a:rPr lang="en-US" sz="4000" b="0" dirty="0" smtClean="0"/>
            </a:br>
            <a:r>
              <a:rPr lang="en-US" sz="4000" b="0" dirty="0" smtClean="0"/>
              <a:t>25%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3418527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>
            <a:spLocks noGrp="1"/>
          </p:cNvSpPr>
          <p:nvPr>
            <p:ph type="ctrTitle" idx="4294967295"/>
          </p:nvPr>
        </p:nvSpPr>
        <p:spPr>
          <a:xfrm>
            <a:off x="685800" y="914388"/>
            <a:ext cx="6593700" cy="131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Thanks!</a:t>
            </a:r>
            <a:endParaRPr sz="9600"/>
          </a:p>
        </p:txBody>
      </p:sp>
      <p:sp>
        <p:nvSpPr>
          <p:cNvPr id="329" name="Google Shape;329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268608"/>
            <a:ext cx="6593700" cy="196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2"/>
                </a:solidFill>
              </a:rPr>
              <a:t>Any questions</a:t>
            </a:r>
            <a:r>
              <a:rPr lang="en" sz="3600" b="1" dirty="0" smtClean="0">
                <a:solidFill>
                  <a:schemeClr val="accent2"/>
                </a:solidFill>
              </a:rPr>
              <a:t>?</a:t>
            </a:r>
            <a:endParaRPr sz="3600" b="1" dirty="0">
              <a:solidFill>
                <a:schemeClr val="accent2"/>
              </a:solidFill>
            </a:endParaRPr>
          </a:p>
        </p:txBody>
      </p:sp>
      <p:sp>
        <p:nvSpPr>
          <p:cNvPr id="330" name="Google Shape;330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55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Project Idea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Montserrat" panose="020B0604020202020204" charset="0"/>
                <a:cs typeface="Times New Roman" pitchFamily="18" charset="0"/>
              </a:rPr>
              <a:t>Librarian robot for Birzeit University Library. </a:t>
            </a:r>
            <a:endParaRPr lang="en-US" dirty="0" smtClean="0">
              <a:latin typeface="Montserrat" panose="020B0604020202020204" charset="0"/>
              <a:cs typeface="Times New Roman" pitchFamily="18" charset="0"/>
            </a:endParaRPr>
          </a:p>
          <a:p>
            <a:r>
              <a:rPr lang="en-US" dirty="0" smtClean="0">
                <a:latin typeface="Montserrat" panose="020B0604020202020204" charset="0"/>
                <a:cs typeface="Times New Roman" pitchFamily="18" charset="0"/>
              </a:rPr>
              <a:t>Help librarians </a:t>
            </a:r>
            <a:r>
              <a:rPr lang="en-US" dirty="0">
                <a:latin typeface="Montserrat" panose="020B0604020202020204" charset="0"/>
                <a:cs typeface="Times New Roman" pitchFamily="18" charset="0"/>
              </a:rPr>
              <a:t>and </a:t>
            </a:r>
            <a:r>
              <a:rPr lang="en-US" dirty="0" smtClean="0">
                <a:latin typeface="Montserrat" panose="020B0604020202020204" charset="0"/>
                <a:cs typeface="Times New Roman" pitchFamily="18" charset="0"/>
              </a:rPr>
              <a:t>students.</a:t>
            </a:r>
          </a:p>
          <a:p>
            <a:r>
              <a:rPr lang="en-US" dirty="0" smtClean="0">
                <a:latin typeface="Montserrat" panose="020B0604020202020204" charset="0"/>
                <a:cs typeface="Times New Roman" pitchFamily="18" charset="0"/>
              </a:rPr>
              <a:t>Capture bookshelves.</a:t>
            </a:r>
          </a:p>
          <a:p>
            <a:r>
              <a:rPr lang="en-US" dirty="0" smtClean="0">
                <a:latin typeface="Montserrat" panose="020B0604020202020204" charset="0"/>
                <a:cs typeface="Times New Roman" pitchFamily="18" charset="0"/>
              </a:rPr>
              <a:t>Extract book title</a:t>
            </a:r>
          </a:p>
          <a:p>
            <a:r>
              <a:rPr lang="en-US" dirty="0" smtClean="0">
                <a:latin typeface="Montserrat" panose="020B0604020202020204" charset="0"/>
                <a:cs typeface="Times New Roman" pitchFamily="18" charset="0"/>
              </a:rPr>
              <a:t>If the desired book is found, the robot gripper grab the book.</a:t>
            </a:r>
          </a:p>
          <a:p>
            <a:r>
              <a:rPr lang="en-US" dirty="0" smtClean="0">
                <a:latin typeface="Montserrat" panose="020B0604020202020204" charset="0"/>
                <a:cs typeface="Times New Roman" pitchFamily="18" charset="0"/>
              </a:rPr>
              <a:t>ROS </a:t>
            </a:r>
            <a:r>
              <a:rPr lang="en-US" dirty="0">
                <a:latin typeface="Montserrat" panose="020B0604020202020204" charset="0"/>
                <a:cs typeface="Times New Roman" pitchFamily="18" charset="0"/>
              </a:rPr>
              <a:t>operating system, GAZEBO and RVIZ and sensors.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1643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2</a:t>
            </a:r>
            <a:r>
              <a:rPr lang="en" dirty="0" smtClean="0">
                <a:solidFill>
                  <a:schemeClr val="accent1"/>
                </a:solidFill>
              </a:rPr>
              <a:t>.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928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248;p40"/>
          <p:cNvSpPr txBox="1">
            <a:spLocks/>
          </p:cNvSpPr>
          <p:nvPr/>
        </p:nvSpPr>
        <p:spPr>
          <a:xfrm>
            <a:off x="1912434" y="2099682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Montserrat" panose="020B0604020202020204" charset="0"/>
                <a:cs typeface="Times New Roman" pitchFamily="18" charset="0"/>
              </a:rPr>
              <a:t>What is a Robot?</a:t>
            </a:r>
            <a:endParaRPr lang="en-US" sz="3600" b="1" dirty="0">
              <a:solidFill>
                <a:schemeClr val="bg1"/>
              </a:solidFill>
              <a:latin typeface="Montserrat" panose="020B060402020202020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132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Robots Components and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Components: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Co</a:t>
            </a:r>
            <a:r>
              <a:rPr lang="en-US" sz="1800" dirty="0"/>
              <a:t>ntrol system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Sensor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Actuator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Power supply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End Effectors</a:t>
            </a:r>
          </a:p>
          <a:p>
            <a:pPr marL="10160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Types: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Pre-programmed Robots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Humanoid Robots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Automated Robots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Tele-operated Robots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Augmenting Robots</a:t>
            </a:r>
          </a:p>
          <a:p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3842101"/>
      </p:ext>
    </p:extLst>
  </p:cSld>
  <p:clrMapOvr>
    <a:masterClrMapping/>
  </p:clrMapOvr>
</p:sld>
</file>

<file path=ppt/theme/theme1.xml><?xml version="1.0" encoding="utf-8"?>
<a:theme xmlns:a="http://schemas.openxmlformats.org/drawingml/2006/main" name="Nicholas template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2AC3F3"/>
      </a:accent1>
      <a:accent2>
        <a:srgbClr val="004591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003C7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1423</Words>
  <Application>Microsoft Office PowerPoint</Application>
  <PresentationFormat>On-screen Show (16:9)</PresentationFormat>
  <Paragraphs>325</Paragraphs>
  <Slides>55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Symbol</vt:lpstr>
      <vt:lpstr>Wingdings</vt:lpstr>
      <vt:lpstr>Montserrat</vt:lpstr>
      <vt:lpstr>Montserrat Light</vt:lpstr>
      <vt:lpstr>Courier New</vt:lpstr>
      <vt:lpstr>Calibri</vt:lpstr>
      <vt:lpstr>Times New Roman</vt:lpstr>
      <vt:lpstr>Nicholas template</vt:lpstr>
      <vt:lpstr>PowerPoint Presentation</vt:lpstr>
      <vt:lpstr>Hello!</vt:lpstr>
      <vt:lpstr>Perception to Action</vt:lpstr>
      <vt:lpstr>PowerPoint Presentation</vt:lpstr>
      <vt:lpstr>1. PROJECT IDEA</vt:lpstr>
      <vt:lpstr>Our Project Idea</vt:lpstr>
      <vt:lpstr>2. INTRODUCTION</vt:lpstr>
      <vt:lpstr>PowerPoint Presentation</vt:lpstr>
      <vt:lpstr>Robots Components and Types</vt:lpstr>
      <vt:lpstr>3. LITERATURE REVIEW</vt:lpstr>
      <vt:lpstr>Literature Review</vt:lpstr>
      <vt:lpstr>PowerPoint Presentation</vt:lpstr>
      <vt:lpstr>Librarian Robot Overall System Description</vt:lpstr>
      <vt:lpstr>PowerPoint Presentation</vt:lpstr>
      <vt:lpstr>UJI Robot</vt:lpstr>
      <vt:lpstr>UJI Design Requirements</vt:lpstr>
      <vt:lpstr>Hough transform  (Line Detection method)</vt:lpstr>
      <vt:lpstr>Model-based Book Boundary Detection </vt:lpstr>
      <vt:lpstr>4. Book Boundary Detection </vt:lpstr>
      <vt:lpstr>PowerPoint Presentation</vt:lpstr>
      <vt:lpstr>Stages Of Development Of Mask R-CNN</vt:lpstr>
      <vt:lpstr>PowerPoint Presentation</vt:lpstr>
      <vt:lpstr>PowerPoint Presentation</vt:lpstr>
      <vt:lpstr>PowerPoint Presentation</vt:lpstr>
      <vt:lpstr>5. Mask R-CNN </vt:lpstr>
      <vt:lpstr>PowerPoint Presentation</vt:lpstr>
      <vt:lpstr>PowerPoint Presentation</vt:lpstr>
      <vt:lpstr>6. TEXT EXTRACTION</vt:lpstr>
      <vt:lpstr>OpenCV</vt:lpstr>
      <vt:lpstr>PowerPoint Presentation</vt:lpstr>
      <vt:lpstr>Image Pre-Processing Techniques</vt:lpstr>
      <vt:lpstr>Image Pre-Processing Techniques</vt:lpstr>
      <vt:lpstr>Image Pre-Processing Techniques</vt:lpstr>
      <vt:lpstr>7. SIMULATED RESULTS</vt:lpstr>
      <vt:lpstr>PowerPoint Presentation</vt:lpstr>
      <vt:lpstr>Mask-RCNN Model and Text Extraction Results</vt:lpstr>
      <vt:lpstr>Mask-RCNN Model and Text Extraction Results</vt:lpstr>
      <vt:lpstr>PowerPoint Presentation</vt:lpstr>
      <vt:lpstr>PowerPoint Presentation</vt:lpstr>
      <vt:lpstr>Mask-RCNN Model and Text Extraction Results</vt:lpstr>
      <vt:lpstr>Mask-RCNN Model and Text Extraction Results</vt:lpstr>
      <vt:lpstr>PowerPoint Presentation</vt:lpstr>
      <vt:lpstr>Mask-RCNN Model and Text Extraction Results</vt:lpstr>
      <vt:lpstr>Mask-RCNN Model and Text Extraction Results</vt:lpstr>
      <vt:lpstr>PowerPoint Presentation</vt:lpstr>
      <vt:lpstr>PowerPoint Presentation</vt:lpstr>
      <vt:lpstr>Mask-RCNN Model and Text Extraction Results</vt:lpstr>
      <vt:lpstr>PowerPoint Presentation</vt:lpstr>
      <vt:lpstr>Results Accuracy</vt:lpstr>
      <vt:lpstr>8. CONCLUSION</vt:lpstr>
      <vt:lpstr>Conclusion</vt:lpstr>
      <vt:lpstr>Limitations</vt:lpstr>
      <vt:lpstr>Future Work</vt:lpstr>
      <vt:lpstr>Copy Percentage 25%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sondos ali araj</cp:lastModifiedBy>
  <cp:revision>57</cp:revision>
  <dcterms:modified xsi:type="dcterms:W3CDTF">2022-06-28T17:21:03Z</dcterms:modified>
</cp:coreProperties>
</file>